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29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Garamond" panose="02020404030301010803"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oIDs+1eign9r5enxscGM7ODcS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1A6460-3E81-4CD6-9377-85A9F31D85AE}">
  <a:tblStyle styleId="{9D1A6460-3E81-4CD6-9377-85A9F31D85A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18" autoAdjust="0"/>
  </p:normalViewPr>
  <p:slideViewPr>
    <p:cSldViewPr snapToGrid="0">
      <p:cViewPr varScale="1">
        <p:scale>
          <a:sx n="89" d="100"/>
          <a:sy n="89"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ihasdslr?utm_content=attributionCopyText&amp;utm_medium=referral&amp;utm_source=pexel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exels.com/photo/the-thinker-statue-in-rodin-museum-france-6486112/?utm_content=attributionCopyText&amp;utm_medium=referral&amp;utm_source=pexels" TargetMode="External"/><Relationship Id="rId5" Type="http://schemas.openxmlformats.org/officeDocument/2006/relationships/hyperlink" Target="https://www.pexels.com/@charldurand?utm_content=attributionCopyText&amp;utm_medium=referral&amp;utm_source=pexels" TargetMode="External"/><Relationship Id="rId4" Type="http://schemas.openxmlformats.org/officeDocument/2006/relationships/hyperlink" Target="https://www.pexels.com/photo/person-pointing-numeric-print-1342460/?utm_content=attributionCopyText&amp;utm_medium=referral&amp;utm_source=pexe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xels.com/@eternalhappiness?utm_content=attributionCopyText&amp;utm_medium=referral&amp;utm_source=pexel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pexels.com/photo/woman-riding-big-swing-in-front-of-waterfalls-1319795/?utm_content=attributionCopyText&amp;utm_medium=referral&amp;utm_source=pexels" TargetMode="External"/><Relationship Id="rId5" Type="http://schemas.openxmlformats.org/officeDocument/2006/relationships/hyperlink" Target="https://www.pexels.com/@belart84?utm_content=attributionCopyText&amp;utm_medium=referral&amp;utm_source=pexels" TargetMode="External"/><Relationship Id="rId4" Type="http://schemas.openxmlformats.org/officeDocument/2006/relationships/hyperlink" Target="https://www.pexels.com/photo/photo-of-woman-posing-during-golden-hour-3326362/?utm_content=attributionCopyText&amp;utm_medium=referral&amp;utm_source=pexe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timur-weber?utm_content=attributionCopyText&amp;utm_medium=referral&amp;utm_source=pexel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exels.com/photo/a-couple-arguing-while-holding-each-others-arms-8560358/?utm_content=attributionCopyText&amp;utm_medium=referral&amp;utm_source=pexel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xels.com/@vital1na?utm_content=attributionCopyText&amp;utm_medium=referral&amp;utm_source=pexe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exels.com/photo/people-at-a-protest-at-night-3807381/?utm_content=attributionCopyText&amp;utm_medium=referral&amp;utm_source=pexel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pexels.com/photo/photograph-of-a-burning-fire-672636/?utm_content=attributionCopyText&amp;utm_medium=referral&amp;utm_source=pexels" TargetMode="External"/><Relationship Id="rId3" Type="http://schemas.openxmlformats.org/officeDocument/2006/relationships/hyperlink" Target="https://www.pexels.com/@eternalhappiness?utm_content=attributionCopyText&amp;utm_medium=referral&amp;utm_source=pexels" TargetMode="External"/><Relationship Id="rId7" Type="http://schemas.openxmlformats.org/officeDocument/2006/relationships/hyperlink" Target="https://www.pexels.com/@moein-moradi-209759?utm_content=attributionCopyText&amp;utm_medium=referral&amp;utm_source=pexel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exels.com/photo/woman-riding-big-swing-in-front-of-waterfalls-1319795/?utm_content=attributionCopyText&amp;utm_medium=referral&amp;utm_source=pexels" TargetMode="External"/><Relationship Id="rId5" Type="http://schemas.openxmlformats.org/officeDocument/2006/relationships/hyperlink" Target="https://www.pexels.com/@belart84?utm_content=attributionCopyText&amp;utm_medium=referral&amp;utm_source=pexels" TargetMode="External"/><Relationship Id="rId4" Type="http://schemas.openxmlformats.org/officeDocument/2006/relationships/hyperlink" Target="https://www.pexels.com/photo/photo-of-woman-posing-during-golden-hour-3326362/?utm_content=attributionCopyText&amp;utm_medium=referral&amp;utm_source=pexel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pexels.com/photo/photograph-of-a-burning-fire-672636/?utm_content=attributionCopyText&amp;utm_medium=referral&amp;utm_source=pexels" TargetMode="External"/><Relationship Id="rId3" Type="http://schemas.openxmlformats.org/officeDocument/2006/relationships/hyperlink" Target="https://www.pexels.com/@eternalhappiness?utm_content=attributionCopyText&amp;utm_medium=referral&amp;utm_source=pexels" TargetMode="External"/><Relationship Id="rId7" Type="http://schemas.openxmlformats.org/officeDocument/2006/relationships/hyperlink" Target="https://www.pexels.com/@moein-moradi-209759?utm_content=attributionCopyText&amp;utm_medium=referral&amp;utm_source=pexel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pexels.com/photo/woman-riding-big-swing-in-front-of-waterfalls-1319795/?utm_content=attributionCopyText&amp;utm_medium=referral&amp;utm_source=pexels" TargetMode="External"/><Relationship Id="rId5" Type="http://schemas.openxmlformats.org/officeDocument/2006/relationships/hyperlink" Target="https://www.pexels.com/@belart84?utm_content=attributionCopyText&amp;utm_medium=referral&amp;utm_source=pexels" TargetMode="External"/><Relationship Id="rId4" Type="http://schemas.openxmlformats.org/officeDocument/2006/relationships/hyperlink" Target="https://www.pexels.com/photo/photo-of-woman-posing-during-golden-hour-3326362/?utm_content=attributionCopyText&amp;utm_medium=referral&amp;utm_source=pexels"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pexels.com/photo/photo-of-beige-and-green-castle-1045915/?utm_content=attributionCopyText&amp;utm_medium=referral&amp;utm_source=pexels" TargetMode="External"/><Relationship Id="rId3" Type="http://schemas.openxmlformats.org/officeDocument/2006/relationships/hyperlink" Target="https://www.pexels.com/@specna-arms-306304?utm_content=attributionCopyText&amp;utm_medium=referral&amp;utm_source=pexels" TargetMode="External"/><Relationship Id="rId7" Type="http://schemas.openxmlformats.org/officeDocument/2006/relationships/hyperlink" Target="https://www.pexels.com/@kovyrina?utm_content=attributionCopyText&amp;utm_medium=referral&amp;utm_source=pexel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exels.com/photo/person-holding-injection-3825529/?utm_content=attributionCopyText&amp;utm_medium=referral&amp;utm_source=pexels" TargetMode="External"/><Relationship Id="rId5" Type="http://schemas.openxmlformats.org/officeDocument/2006/relationships/hyperlink" Target="https://www.pexels.com/@rethaferguson?utm_content=attributionCopyText&amp;utm_medium=referral&amp;utm_source=pexels" TargetMode="External"/><Relationship Id="rId4" Type="http://schemas.openxmlformats.org/officeDocument/2006/relationships/hyperlink" Target="https://www.pexels.com/photo/black-rifle-889709/?utm_content=attributionCopyText&amp;utm_medium=referral&amp;utm_source=pexe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Licensed by the University of Toronto Embedded Ethics </a:t>
            </a:r>
            <a:r>
              <a:rPr lang="en-CA" sz="1800">
                <a:effectLst/>
                <a:latin typeface="Calibri" panose="020F0502020204030204" pitchFamily="34" charset="0"/>
                <a:ea typeface="Calibri" panose="020F0502020204030204" pitchFamily="34" charset="0"/>
                <a:cs typeface="Times New Roman" panose="02020603050405020304" pitchFamily="18" charset="0"/>
              </a:rPr>
              <a:t>Education Initiative and Roger Grosse </a:t>
            </a:r>
            <a:r>
              <a:rPr lang="en-CA" sz="1800" dirty="0">
                <a:effectLst/>
                <a:latin typeface="Calibri" panose="020F0502020204030204" pitchFamily="34" charset="0"/>
                <a:ea typeface="Calibri" panose="020F0502020204030204" pitchFamily="34" charset="0"/>
                <a:cs typeface="Times New Roman" panose="02020603050405020304" pitchFamily="18" charset="0"/>
              </a:rPr>
              <a:t>under the Attribution-</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NonCommercial</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ShareAlike</a:t>
            </a:r>
            <a:r>
              <a:rPr lang="en-CA" sz="1800" dirty="0">
                <a:effectLst/>
                <a:latin typeface="Calibri" panose="020F0502020204030204" pitchFamily="34" charset="0"/>
                <a:ea typeface="Calibri" panose="020F0502020204030204" pitchFamily="34" charset="0"/>
                <a:cs typeface="Times New Roman" panose="02020603050405020304" pitchFamily="18" charset="0"/>
              </a:rPr>
              <a:t> 4.0 International license.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To view a copy of this license, visit https://creativecommons.org/licenses/by-nc-sa/4.0/.</a:t>
            </a:r>
          </a:p>
          <a:p>
            <a:pPr marL="0" marR="0" lvl="0" indent="0" algn="l" rtl="0">
              <a:lnSpc>
                <a:spcPct val="100000"/>
              </a:lnSpc>
              <a:spcBef>
                <a:spcPts val="0"/>
              </a:spcBef>
              <a:spcAft>
                <a:spcPts val="0"/>
              </a:spcAft>
              <a:buClr>
                <a:schemeClr val="dk1"/>
              </a:buClr>
              <a:buSzPts val="1200"/>
              <a:buFont typeface="Calibri"/>
              <a:buNone/>
            </a:pPr>
            <a:endParaRPr lang="en-CA" sz="1800" b="0" i="0" dirty="0">
              <a:solidFill>
                <a:srgbClr val="333333"/>
              </a:solidFill>
              <a:effectLst/>
              <a:latin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Vitaly </a:t>
            </a:r>
            <a:r>
              <a:rPr lang="en-US" b="1" i="0" u="none" strike="noStrike" dirty="0" err="1">
                <a:solidFill>
                  <a:srgbClr val="1A1A1A"/>
                </a:solidFill>
                <a:effectLst/>
                <a:latin typeface="-apple-system"/>
                <a:hlinkClick r:id="rId3"/>
              </a:rPr>
              <a:t>Vlasov</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(https://www.pexels.com/photo/person-pointing-numeric-print-1342460/)</a:t>
            </a:r>
          </a:p>
          <a:p>
            <a:pPr marL="0" marR="0" lvl="0" indent="0" algn="l" rtl="0">
              <a:lnSpc>
                <a:spcPct val="100000"/>
              </a:lnSpc>
              <a:spcBef>
                <a:spcPts val="0"/>
              </a:spcBef>
              <a:spcAft>
                <a:spcPts val="0"/>
              </a:spcAft>
              <a:buClr>
                <a:schemeClr val="dk1"/>
              </a:buClr>
              <a:buSzPts val="1200"/>
              <a:buFont typeface="Calibri"/>
              <a:buNone/>
            </a:pP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5"/>
              </a:rPr>
              <a:t>Charl</a:t>
            </a:r>
            <a:r>
              <a:rPr lang="en-US" b="1" i="0" u="none" strike="noStrike" dirty="0">
                <a:solidFill>
                  <a:srgbClr val="1A1A1A"/>
                </a:solidFill>
                <a:effectLst/>
                <a:latin typeface="-apple-system"/>
                <a:hlinkClick r:id="rId5"/>
              </a:rPr>
              <a:t> Durand</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6"/>
              </a:rPr>
              <a:t>Pexels</a:t>
            </a:r>
            <a:r>
              <a:rPr lang="en-US" b="1" i="0" u="none" strike="noStrike" dirty="0">
                <a:solidFill>
                  <a:srgbClr val="1A1A1A"/>
                </a:solidFill>
                <a:effectLst/>
                <a:latin typeface="-apple-system"/>
              </a:rPr>
              <a:t> (https://www.pexels.com/photo/the-thinker-statue-in-rodin-museum-france-6486112/)</a:t>
            </a: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15835da4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015835da4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1a60db0fd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101a60db0f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Background</a:t>
            </a:r>
            <a:r>
              <a:rPr lang="en-CA" dirty="0"/>
              <a:t> </a:t>
            </a:r>
            <a:r>
              <a:rPr lang="en-CA" b="1" dirty="0"/>
              <a:t>Image Source: </a:t>
            </a:r>
            <a:r>
              <a:rPr lang="en-CA" dirty="0"/>
              <a:t>Robin Higgins at </a:t>
            </a:r>
            <a:r>
              <a:rPr lang="en-CA" dirty="0" err="1"/>
              <a:t>pixabay</a:t>
            </a:r>
            <a:r>
              <a:rPr lang="en-CA" dirty="0"/>
              <a:t> (https://pixabay.com/photos/thinking-person-person-thinking-2681494/)</a:t>
            </a:r>
          </a:p>
          <a:p>
            <a:pPr marL="0" lvl="0" indent="0" algn="l" rtl="0">
              <a:lnSpc>
                <a:spcPct val="100000"/>
              </a:lnSpc>
              <a:spcBef>
                <a:spcPts val="0"/>
              </a:spcBef>
              <a:spcAft>
                <a:spcPts val="0"/>
              </a:spcAft>
              <a:buSzPts val="1400"/>
              <a:buNone/>
            </a:pPr>
            <a:endParaRPr dirty="0"/>
          </a:p>
        </p:txBody>
      </p:sp>
      <p:sp>
        <p:nvSpPr>
          <p:cNvPr id="231" name="Google Shape;23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01a47a8dd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01a47a8dd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Background</a:t>
            </a:r>
            <a:r>
              <a:rPr lang="en-CA" dirty="0"/>
              <a:t> </a:t>
            </a:r>
            <a:r>
              <a:rPr lang="en-CA" b="1" dirty="0"/>
              <a:t>Image Source: </a:t>
            </a:r>
            <a:r>
              <a:rPr lang="en-CA" dirty="0"/>
              <a:t>Robin Higgins at </a:t>
            </a:r>
            <a:r>
              <a:rPr lang="en-CA" dirty="0" err="1"/>
              <a:t>pixabay</a:t>
            </a:r>
            <a:r>
              <a:rPr lang="en-CA" dirty="0"/>
              <a:t> (https://pixabay.com/photos/thinking-person-person-thinking-2681494/)</a:t>
            </a:r>
          </a:p>
          <a:p>
            <a:pPr marL="0" lvl="0" indent="0" algn="l" rtl="0">
              <a:lnSpc>
                <a:spcPct val="100000"/>
              </a:lnSpc>
              <a:spcBef>
                <a:spcPts val="0"/>
              </a:spcBef>
              <a:spcAft>
                <a:spcPts val="0"/>
              </a:spcAft>
              <a:buSzPts val="1400"/>
              <a:buNone/>
            </a:pPr>
            <a:endParaRPr dirty="0"/>
          </a:p>
        </p:txBody>
      </p:sp>
      <p:sp>
        <p:nvSpPr>
          <p:cNvPr id="241" name="Google Shape;241;g101a47a8dda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t>Image 1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Eternal Happiness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(https://www.pexels.com/photo/photo-of-woman-posing-during-golden-hour-3326362/)</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2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5"/>
              </a:rPr>
              <a:t>Artem </a:t>
            </a:r>
            <a:r>
              <a:rPr lang="en-US" b="1" i="0" u="none" strike="noStrike" dirty="0" err="1">
                <a:solidFill>
                  <a:srgbClr val="1A1A1A"/>
                </a:solidFill>
                <a:effectLst/>
                <a:latin typeface="-apple-system"/>
                <a:hlinkClick r:id="rId5"/>
              </a:rPr>
              <a:t>Beliaikin</a:t>
            </a:r>
            <a:r>
              <a:rPr lang="en-US" b="1" i="0" dirty="0">
                <a:solidFill>
                  <a:srgbClr val="1A1A1A"/>
                </a:solidFill>
                <a:effectLst/>
                <a:latin typeface="-apple-system"/>
              </a:rPr>
              <a:t> </a:t>
            </a:r>
            <a:r>
              <a:rPr lang="en-US" b="0" i="0" dirty="0">
                <a:solidFill>
                  <a:srgbClr val="1A1A1A"/>
                </a:solidFill>
                <a:effectLst/>
                <a:latin typeface="-apple-system"/>
              </a:rPr>
              <a:t>from </a:t>
            </a:r>
            <a:r>
              <a:rPr lang="en-US" b="1" i="0" u="none" strike="noStrike" dirty="0" err="1">
                <a:solidFill>
                  <a:srgbClr val="1A1A1A"/>
                </a:solidFill>
                <a:effectLst/>
                <a:latin typeface="-apple-system"/>
                <a:hlinkClick r:id="rId6"/>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(https://www.pexels.com/photo/woman-riding-big-swing-in-front-of-waterfalls-1319795/)</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3 Source: </a:t>
            </a:r>
            <a:r>
              <a:rPr lang="en-US" b="0" i="0" u="none" strike="noStrike" dirty="0">
                <a:solidFill>
                  <a:srgbClr val="1A1A1A"/>
                </a:solidFill>
                <a:effectLst/>
                <a:latin typeface="-apple-system"/>
              </a:rPr>
              <a:t>Photo by </a:t>
            </a:r>
            <a:r>
              <a:rPr lang="en-US" b="1" i="0" u="none" strike="noStrike" dirty="0" err="1">
                <a:solidFill>
                  <a:srgbClr val="1A1A1A"/>
                </a:solidFill>
                <a:effectLst/>
                <a:latin typeface="-apple-system"/>
              </a:rPr>
              <a:t>Gratisography</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(https://www.pexels.com/photo/man-person-red-white-476/)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u="none" strike="noStrike" dirty="0">
                <a:solidFill>
                  <a:srgbClr val="1A1A1A"/>
                </a:solidFill>
                <a:effectLst/>
                <a:latin typeface="-apple-system"/>
              </a:rPr>
              <a:t>Image 4 Source: </a:t>
            </a:r>
            <a:r>
              <a:rPr lang="en-US" b="0" i="0" u="none" strike="noStrike" dirty="0">
                <a:solidFill>
                  <a:srgbClr val="1A1A1A"/>
                </a:solidFill>
                <a:effectLst/>
                <a:latin typeface="-apple-system"/>
              </a:rPr>
              <a:t>Photo by </a:t>
            </a:r>
            <a:r>
              <a:rPr lang="en-US" b="1" i="0" u="none" strike="noStrike" dirty="0">
                <a:solidFill>
                  <a:srgbClr val="1A1A1A"/>
                </a:solidFill>
                <a:effectLst/>
                <a:latin typeface="-apple-system"/>
              </a:rPr>
              <a:t>Burst</a:t>
            </a:r>
            <a:r>
              <a:rPr lang="en-US" b="0" i="0" u="none" strike="noStrike" dirty="0">
                <a:solidFill>
                  <a:srgbClr val="1A1A1A"/>
                </a:solidFill>
                <a:effectLst/>
                <a:latin typeface="-apple-system"/>
              </a:rPr>
              <a:t> 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(https://www.pexels.com/photo/cn-tower-in-toronto-374870/)</a:t>
            </a:r>
            <a:endParaRPr lang="en-US" b="1" i="0" u="none" strike="noStrike" dirty="0">
              <a:solidFill>
                <a:srgbClr val="1A1A1A"/>
              </a:solidFill>
              <a:effectLst/>
              <a:latin typeface="-apple-system"/>
            </a:endParaRPr>
          </a:p>
          <a:p>
            <a:pPr marL="0" lvl="0" indent="0" algn="l" rtl="0">
              <a:lnSpc>
                <a:spcPct val="100000"/>
              </a:lnSpc>
              <a:spcBef>
                <a:spcPts val="0"/>
              </a:spcBef>
              <a:spcAft>
                <a:spcPts val="0"/>
              </a:spcAft>
              <a:buSzPts val="1400"/>
              <a:buNone/>
            </a:pPr>
            <a:endParaRPr lang="en-US" b="0" i="0" u="none" strike="noStrike" dirty="0">
              <a:solidFill>
                <a:srgbClr val="1A1A1A"/>
              </a:solidFill>
              <a:effectLst/>
              <a:latin typeface="-apple-system"/>
            </a:endParaRPr>
          </a:p>
          <a:p>
            <a:pPr marL="0" lvl="0" indent="0" algn="l" rtl="0">
              <a:lnSpc>
                <a:spcPct val="100000"/>
              </a:lnSpc>
              <a:spcBef>
                <a:spcPts val="0"/>
              </a:spcBef>
              <a:spcAft>
                <a:spcPts val="0"/>
              </a:spcAft>
              <a:buSzPts val="1400"/>
              <a:buNone/>
            </a:pPr>
            <a:endParaRPr dirty="0"/>
          </a:p>
        </p:txBody>
      </p:sp>
      <p:sp>
        <p:nvSpPr>
          <p:cNvPr id="257" name="Google Shape;2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latin typeface="Garamond"/>
              <a:ea typeface="Garamond"/>
              <a:cs typeface="Garamond"/>
              <a:sym typeface="Garamond"/>
            </a:endParaRPr>
          </a:p>
          <a:p>
            <a:pPr marL="0" lvl="0" indent="0" algn="l" rtl="0">
              <a:lnSpc>
                <a:spcPct val="100000"/>
              </a:lnSpc>
              <a:spcBef>
                <a:spcPts val="0"/>
              </a:spcBef>
              <a:spcAft>
                <a:spcPts val="0"/>
              </a:spcAft>
              <a:buSzPts val="1400"/>
              <a:buNone/>
            </a:pPr>
            <a:endParaRPr dirty="0"/>
          </a:p>
        </p:txBody>
      </p:sp>
      <p:sp>
        <p:nvSpPr>
          <p:cNvPr id="300" name="Google Shape;3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cce11c8f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fcce11c8f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latin typeface="Garamond"/>
              <a:ea typeface="Garamond"/>
              <a:cs typeface="Garamond"/>
              <a:sym typeface="Garamond"/>
            </a:endParaRPr>
          </a:p>
          <a:p>
            <a:pPr marL="0" lvl="0" indent="0" algn="l" rtl="0">
              <a:lnSpc>
                <a:spcPct val="100000"/>
              </a:lnSpc>
              <a:spcBef>
                <a:spcPts val="0"/>
              </a:spcBef>
              <a:spcAft>
                <a:spcPts val="0"/>
              </a:spcAft>
              <a:buSzPts val="1400"/>
              <a:buNone/>
            </a:pPr>
            <a:r>
              <a:rPr lang="en-CA" dirty="0"/>
              <a:t>Image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Timur Weber</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(https://www.pexels.com/photo/a-couple-arguing-while-holding-each-others-arms-8560358/)</a:t>
            </a:r>
            <a:endParaRPr dirty="0"/>
          </a:p>
        </p:txBody>
      </p:sp>
      <p:sp>
        <p:nvSpPr>
          <p:cNvPr id="312" name="Google Shape;312;gfcce11c8f2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CA" dirty="0"/>
              <a:t>Have instructions ready to go, make sure google form link gets propagated. </a:t>
            </a:r>
            <a:endParaRPr dirty="0"/>
          </a:p>
        </p:txBody>
      </p:sp>
      <p:sp>
        <p:nvSpPr>
          <p:cNvPr id="323" name="Google Shape;3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b="0"/>
          </a:p>
        </p:txBody>
      </p:sp>
      <p:sp>
        <p:nvSpPr>
          <p:cNvPr id="333" name="Google Shape;3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CA"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cce11c8f2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fcce11c8f2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200" b="1" dirty="0">
                <a:latin typeface="Garamond"/>
                <a:ea typeface="Garamond"/>
                <a:cs typeface="Garamond"/>
                <a:sym typeface="Garamond"/>
              </a:rPr>
              <a:t>Image Source</a:t>
            </a:r>
            <a:r>
              <a:rPr lang="en-CA" sz="1200" dirty="0">
                <a:latin typeface="Garamond"/>
                <a:ea typeface="Garamond"/>
                <a:cs typeface="Garamond"/>
                <a:sym typeface="Garamond"/>
              </a:rPr>
              <a:t>: Simon from </a:t>
            </a:r>
            <a:r>
              <a:rPr lang="en-CA" sz="1200" dirty="0" err="1">
                <a:latin typeface="Garamond"/>
                <a:ea typeface="Garamond"/>
                <a:cs typeface="Garamond"/>
                <a:sym typeface="Garamond"/>
              </a:rPr>
              <a:t>Pixabay</a:t>
            </a:r>
            <a:r>
              <a:rPr lang="en-CA" sz="1200" dirty="0">
                <a:latin typeface="Garamond"/>
                <a:ea typeface="Garamond"/>
                <a:cs typeface="Garamond"/>
                <a:sym typeface="Garamond"/>
              </a:rPr>
              <a:t> (https://pixabay.com/illustrations/facebook-social-network-network-76532/)</a:t>
            </a:r>
            <a:endParaRPr sz="1200" dirty="0">
              <a:latin typeface="Garamond"/>
              <a:ea typeface="Garamond"/>
              <a:cs typeface="Garamond"/>
              <a:sym typeface="Garamond"/>
            </a:endParaRPr>
          </a:p>
          <a:p>
            <a:pPr marL="0" lvl="0" indent="0" algn="l" rtl="0">
              <a:lnSpc>
                <a:spcPct val="100000"/>
              </a:lnSpc>
              <a:spcBef>
                <a:spcPts val="0"/>
              </a:spcBef>
              <a:spcAft>
                <a:spcPts val="0"/>
              </a:spcAft>
              <a:buSzPts val="1400"/>
              <a:buNone/>
            </a:pPr>
            <a:endParaRPr dirty="0"/>
          </a:p>
        </p:txBody>
      </p:sp>
      <p:sp>
        <p:nvSpPr>
          <p:cNvPr id="105" name="Google Shape;105;gfcce11c8f2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t>Background Image</a:t>
            </a:r>
            <a:r>
              <a:rPr lang="en-CA" dirty="0"/>
              <a:t>: </a:t>
            </a:r>
            <a:r>
              <a:rPr lang="en-CA" dirty="0" err="1"/>
              <a:t>kaboompics</a:t>
            </a:r>
            <a:r>
              <a:rPr lang="en-CA" dirty="0"/>
              <a:t> at </a:t>
            </a:r>
            <a:r>
              <a:rPr lang="en-CA" dirty="0" err="1"/>
              <a:t>pixabay</a:t>
            </a:r>
            <a:r>
              <a:rPr lang="en-CA" dirty="0"/>
              <a:t> (https://pixabay.com/photos/wooden-mannequin-wooden-mannequin-791720/)</a:t>
            </a:r>
            <a:endParaRPr dirty="0"/>
          </a:p>
        </p:txBody>
      </p:sp>
      <p:sp>
        <p:nvSpPr>
          <p:cNvPr id="351" name="Google Shape;35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r>
              <a:rPr lang="en-CA" b="1" dirty="0"/>
              <a:t>Image Source: </a:t>
            </a:r>
            <a:r>
              <a:rPr lang="en-CA" dirty="0"/>
              <a:t>https://www.pexels.com/photo/white-baby-mouse-159483/</a:t>
            </a:r>
            <a:endParaRPr dirty="0"/>
          </a:p>
        </p:txBody>
      </p:sp>
      <p:sp>
        <p:nvSpPr>
          <p:cNvPr id="360" name="Google Shape;3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r>
              <a:rPr lang="en-CA" dirty="0"/>
              <a:t>Image by </a:t>
            </a:r>
            <a:r>
              <a:rPr lang="en-CA" dirty="0" err="1"/>
              <a:t>Pexels</a:t>
            </a:r>
            <a:r>
              <a:rPr lang="en-CA" dirty="0"/>
              <a:t> from </a:t>
            </a:r>
            <a:r>
              <a:rPr lang="en-CA" dirty="0" err="1"/>
              <a:t>Pixabay</a:t>
            </a:r>
            <a:r>
              <a:rPr lang="en-CA" dirty="0"/>
              <a:t> (https://pixabay.com/photos/dog-pet-puppy-lying-down-sad-1846066/)</a:t>
            </a:r>
            <a:endParaRPr dirty="0"/>
          </a:p>
        </p:txBody>
      </p:sp>
      <p:sp>
        <p:nvSpPr>
          <p:cNvPr id="371" name="Google Shape;3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Gaslight: a 1944 thriller. He knows that there are hidden jewels in her house, and to prevent her from discovering it, he makes her come to doubt her sanity – she hears knocking on the walls, </a:t>
            </a:r>
            <a:endParaRPr dirty="0"/>
          </a:p>
          <a:p>
            <a:pPr marL="0" lvl="0" indent="0" algn="l" rtl="0">
              <a:lnSpc>
                <a:spcPct val="100000"/>
              </a:lnSpc>
              <a:spcBef>
                <a:spcPts val="0"/>
              </a:spcBef>
              <a:spcAft>
                <a:spcPts val="0"/>
              </a:spcAft>
              <a:buSzPts val="1400"/>
              <a:buNone/>
            </a:pPr>
            <a:r>
              <a:rPr lang="en-CA" dirty="0"/>
              <a:t>In the chat: can you think of any other films or movies that involve gaslighting?</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r>
              <a:rPr lang="en-CA" b="1" dirty="0"/>
              <a:t>Image Source</a:t>
            </a:r>
            <a:r>
              <a:rPr lang="en-CA" dirty="0"/>
              <a:t>: https://en.wikipedia.org/wiki/Gaslight_(1944_film)#/media/File:Gaslight_(1944_poster).jpg</a:t>
            </a:r>
            <a:endParaRPr dirty="0"/>
          </a:p>
        </p:txBody>
      </p:sp>
      <p:sp>
        <p:nvSpPr>
          <p:cNvPr id="382" name="Google Shape;3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600"/>
              </a:spcBef>
              <a:spcAft>
                <a:spcPts val="0"/>
              </a:spcAft>
              <a:buClr>
                <a:schemeClr val="dk1"/>
              </a:buClr>
              <a:buSzPts val="2400"/>
              <a:buFont typeface="Arial"/>
              <a:buChar char="•"/>
            </a:pPr>
            <a:r>
              <a:rPr lang="en-CA" sz="1200" b="0" i="0" u="none" strike="noStrike" cap="none" dirty="0">
                <a:solidFill>
                  <a:schemeClr val="dk1"/>
                </a:solidFill>
                <a:latin typeface="Calibri"/>
                <a:ea typeface="Calibri"/>
                <a:cs typeface="Calibri"/>
                <a:sym typeface="Calibri"/>
              </a:rPr>
              <a:t>(Why do this? A general definition of manipulation might help us when we are in doubt about a hard case.)</a:t>
            </a:r>
          </a:p>
          <a:p>
            <a:pPr marL="285750" marR="0" lvl="0" indent="-285750" algn="l" rtl="0">
              <a:lnSpc>
                <a:spcPct val="100000"/>
              </a:lnSpc>
              <a:spcBef>
                <a:spcPts val="600"/>
              </a:spcBef>
              <a:spcAft>
                <a:spcPts val="0"/>
              </a:spcAft>
              <a:buClr>
                <a:schemeClr val="dk1"/>
              </a:buClr>
              <a:buSzPts val="2400"/>
              <a:buFont typeface="Arial"/>
              <a:buChar char="•"/>
            </a:pPr>
            <a:endParaRPr lang="en-CA" sz="1200" b="0" i="0" u="none" strike="noStrike" cap="none" dirty="0">
              <a:solidFill>
                <a:schemeClr val="dk1"/>
              </a:solidFill>
              <a:latin typeface="Calibri"/>
              <a:ea typeface="Arial"/>
              <a:cs typeface="Calibri"/>
              <a:sym typeface="Calibri"/>
            </a:endParaRPr>
          </a:p>
          <a:p>
            <a:pPr marL="0" marR="0" lvl="0" indent="0" algn="l" defTabSz="914400" rtl="0" eaLnBrk="1" fontAlgn="auto" latinLnBrk="0" hangingPunct="1">
              <a:lnSpc>
                <a:spcPct val="100000"/>
              </a:lnSpc>
              <a:spcBef>
                <a:spcPts val="600"/>
              </a:spcBef>
              <a:spcAft>
                <a:spcPts val="0"/>
              </a:spcAft>
              <a:buClr>
                <a:schemeClr val="dk1"/>
              </a:buClr>
              <a:buSzPts val="2400"/>
              <a:buFont typeface="Arial"/>
              <a:buNone/>
              <a:tabLst/>
              <a:defRPr/>
            </a:pPr>
            <a:r>
              <a:rPr lang="en-CA" sz="900" b="1" dirty="0"/>
              <a:t>Background</a:t>
            </a:r>
            <a:r>
              <a:rPr lang="en-CA" sz="900" dirty="0"/>
              <a:t> </a:t>
            </a:r>
            <a:r>
              <a:rPr lang="en-CA" sz="900" b="1" dirty="0"/>
              <a:t>Image Source: </a:t>
            </a:r>
            <a:r>
              <a:rPr lang="en-CA" sz="900" dirty="0"/>
              <a:t>Robin Higgins at </a:t>
            </a:r>
            <a:r>
              <a:rPr lang="en-CA" sz="900" dirty="0" err="1"/>
              <a:t>pixabay</a:t>
            </a:r>
            <a:r>
              <a:rPr lang="en-CA" sz="900" dirty="0"/>
              <a:t> (https://pixabay.com/photos/thinking-person-person-thinking-2681494/)</a:t>
            </a:r>
          </a:p>
          <a:p>
            <a:pPr marL="0" marR="0" lvl="0" indent="0" algn="l" rtl="0">
              <a:lnSpc>
                <a:spcPct val="100000"/>
              </a:lnSpc>
              <a:spcBef>
                <a:spcPts val="600"/>
              </a:spcBef>
              <a:spcAft>
                <a:spcPts val="0"/>
              </a:spcAft>
              <a:buClr>
                <a:schemeClr val="dk1"/>
              </a:buClr>
              <a:buSzPts val="2400"/>
              <a:buFont typeface="Arial"/>
              <a:buNone/>
            </a:pPr>
            <a:endParaRPr sz="900" b="0" i="0" u="none" strike="noStrike" cap="none" dirty="0">
              <a:solidFill>
                <a:srgbClr val="000000"/>
              </a:solidFill>
              <a:latin typeface="Arial"/>
              <a:ea typeface="Arial"/>
              <a:cs typeface="Arial"/>
              <a:sym typeface="Arial"/>
            </a:endParaRPr>
          </a:p>
        </p:txBody>
      </p:sp>
      <p:sp>
        <p:nvSpPr>
          <p:cNvPr id="393" name="Google Shape;39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endParaRPr dirty="0"/>
          </a:p>
        </p:txBody>
      </p:sp>
      <p:sp>
        <p:nvSpPr>
          <p:cNvPr id="405" name="Google Shape;40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endParaRPr dirty="0"/>
          </a:p>
        </p:txBody>
      </p:sp>
      <p:sp>
        <p:nvSpPr>
          <p:cNvPr id="417" name="Google Shape;41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15835da4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Note: this leaves open questions about unintentional manipulation, or “manipulation without a manipulator”. What if the party should have known that their actions would have the kinds of effects described by </a:t>
            </a:r>
            <a:r>
              <a:rPr lang="en-CA" dirty="0" err="1"/>
              <a:t>Noggle</a:t>
            </a:r>
            <a:r>
              <a:rPr lang="en-CA" dirty="0"/>
              <a:t>? Or suppose it was a side effect, rather than a direct goal? </a:t>
            </a:r>
          </a:p>
          <a:p>
            <a:pPr marL="0" lvl="0" indent="0" algn="l" rtl="0">
              <a:lnSpc>
                <a:spcPct val="100000"/>
              </a:lnSpc>
              <a:spcBef>
                <a:spcPts val="0"/>
              </a:spcBef>
              <a:spcAft>
                <a:spcPts val="0"/>
              </a:spcAft>
              <a:buSzPts val="1400"/>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Background Image</a:t>
            </a:r>
            <a:r>
              <a:rPr lang="en-US" dirty="0"/>
              <a:t>: </a:t>
            </a:r>
            <a:r>
              <a:rPr lang="en-US" dirty="0" err="1"/>
              <a:t>kaboompics</a:t>
            </a:r>
            <a:r>
              <a:rPr lang="en-US" dirty="0"/>
              <a:t> at </a:t>
            </a:r>
            <a:r>
              <a:rPr lang="en-US" dirty="0" err="1"/>
              <a:t>pixabay</a:t>
            </a:r>
            <a:r>
              <a:rPr lang="en-US" dirty="0"/>
              <a:t> (https://pixabay.com/photos/wooden-mannequin-wooden-mannequin-791720/)</a:t>
            </a:r>
          </a:p>
          <a:p>
            <a:pPr marL="0" lvl="0" indent="0" algn="l" rtl="0">
              <a:lnSpc>
                <a:spcPct val="100000"/>
              </a:lnSpc>
              <a:spcBef>
                <a:spcPts val="0"/>
              </a:spcBef>
              <a:spcAft>
                <a:spcPts val="0"/>
              </a:spcAft>
              <a:buSzPts val="1400"/>
              <a:buNone/>
            </a:pPr>
            <a:endParaRPr dirty="0"/>
          </a:p>
        </p:txBody>
      </p:sp>
      <p:sp>
        <p:nvSpPr>
          <p:cNvPr id="438" name="Google Shape;438;g1015835da4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b8d407e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fb8d407ef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latin typeface="Garamond"/>
              <a:ea typeface="Garamond"/>
              <a:cs typeface="Garamond"/>
              <a:sym typeface="Garamond"/>
            </a:endParaRPr>
          </a:p>
          <a:p>
            <a:pPr marL="0" lvl="0" indent="0" algn="l" rtl="0">
              <a:lnSpc>
                <a:spcPct val="100000"/>
              </a:lnSpc>
              <a:spcBef>
                <a:spcPts val="0"/>
              </a:spcBef>
              <a:spcAft>
                <a:spcPts val="0"/>
              </a:spcAft>
              <a:buSzPts val="1400"/>
              <a:buNone/>
            </a:pPr>
            <a:endParaRPr/>
          </a:p>
        </p:txBody>
      </p:sp>
      <p:sp>
        <p:nvSpPr>
          <p:cNvPr id="448" name="Google Shape;448;gfb8d407ef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fcce11c8f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fcce11c8f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sz="1200">
                <a:latin typeface="Calibri"/>
                <a:ea typeface="Calibri"/>
                <a:cs typeface="Calibri"/>
                <a:sym typeface="Calibri"/>
              </a:rPr>
              <a:t>2. “A simple supervised learning algorithm may not have this effect, unless it is wrapped within an A/B learning framework… Bandit algorithms and reinforcement learning algorithms will have this effect if they operate with an explicit representation of user state or an implicit representation in terms of the history of interactions with the user.” (Russell, </a:t>
            </a:r>
            <a:r>
              <a:rPr lang="en-CA" sz="1200" i="1">
                <a:latin typeface="Calibri"/>
                <a:ea typeface="Calibri"/>
                <a:cs typeface="Calibri"/>
                <a:sym typeface="Calibri"/>
              </a:rPr>
              <a:t>Human Compatible</a:t>
            </a:r>
            <a:r>
              <a:rPr lang="en-CA" sz="1200">
                <a:latin typeface="Calibri"/>
                <a:ea typeface="Calibri"/>
                <a:cs typeface="Calibri"/>
                <a:sym typeface="Calibri"/>
              </a:rPr>
              <a:t>, chapter 1, note 8)</a:t>
            </a:r>
            <a:endParaRPr sz="1200">
              <a:latin typeface="Garamond"/>
              <a:ea typeface="Garamond"/>
              <a:cs typeface="Garamond"/>
              <a:sym typeface="Garamond"/>
            </a:endParaRPr>
          </a:p>
          <a:p>
            <a:pPr marL="0" lvl="0" indent="0" algn="l" rtl="0">
              <a:lnSpc>
                <a:spcPct val="100000"/>
              </a:lnSpc>
              <a:spcBef>
                <a:spcPts val="0"/>
              </a:spcBef>
              <a:spcAft>
                <a:spcPts val="0"/>
              </a:spcAft>
              <a:buSzPts val="1400"/>
              <a:buNone/>
            </a:pPr>
            <a:endParaRPr/>
          </a:p>
        </p:txBody>
      </p:sp>
      <p:sp>
        <p:nvSpPr>
          <p:cNvPr id="459" name="Google Shape;459;gfcce11c8f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Of course, you might think that recommender systems do not need to be improved!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i="0" dirty="0">
                <a:solidFill>
                  <a:srgbClr val="1A1A1A"/>
                </a:solidFill>
                <a:effectLst/>
                <a:latin typeface="-apple-system"/>
              </a:rPr>
              <a:t>Background Image Source: Samuel Theo Manat </a:t>
            </a:r>
            <a:r>
              <a:rPr lang="en-CA" b="1" i="0" dirty="0" err="1">
                <a:solidFill>
                  <a:srgbClr val="1A1A1A"/>
                </a:solidFill>
                <a:effectLst/>
                <a:latin typeface="-apple-system"/>
              </a:rPr>
              <a:t>Silitonga</a:t>
            </a:r>
            <a:r>
              <a:rPr lang="en-CA" b="1" i="0" dirty="0">
                <a:solidFill>
                  <a:srgbClr val="1A1A1A"/>
                </a:solidFill>
                <a:effectLst/>
                <a:latin typeface="-apple-system"/>
              </a:rPr>
              <a:t> </a:t>
            </a:r>
            <a:r>
              <a:rPr lang="en-CA" b="0" i="0" dirty="0">
                <a:solidFill>
                  <a:srgbClr val="1A1A1A"/>
                </a:solidFill>
                <a:effectLst/>
                <a:latin typeface="-apple-system"/>
              </a:rPr>
              <a:t>at </a:t>
            </a:r>
            <a:r>
              <a:rPr lang="en-CA" b="1" i="0" dirty="0" err="1">
                <a:solidFill>
                  <a:srgbClr val="1A1A1A"/>
                </a:solidFill>
                <a:effectLst/>
                <a:latin typeface="-apple-system"/>
              </a:rPr>
              <a:t>Pexels</a:t>
            </a:r>
            <a:r>
              <a:rPr lang="en-CA" b="1" i="0" dirty="0">
                <a:solidFill>
                  <a:srgbClr val="1A1A1A"/>
                </a:solidFill>
                <a:effectLst/>
                <a:latin typeface="-apple-system"/>
              </a:rPr>
              <a:t> </a:t>
            </a:r>
            <a:r>
              <a:rPr lang="en-CA" b="0" i="0" dirty="0">
                <a:solidFill>
                  <a:srgbClr val="1A1A1A"/>
                </a:solidFill>
                <a:effectLst/>
                <a:latin typeface="-apple-system"/>
              </a:rPr>
              <a:t>(https://www.pexels.com/photo/silhouette-of-boy-running-in-body-of-water-during-sunset-694587/)</a:t>
            </a:r>
          </a:p>
          <a:p>
            <a:pPr marL="0" lvl="0" indent="0" algn="l" rtl="0">
              <a:lnSpc>
                <a:spcPct val="100000"/>
              </a:lnSpc>
              <a:spcBef>
                <a:spcPts val="0"/>
              </a:spcBef>
              <a:spcAft>
                <a:spcPts val="0"/>
              </a:spcAft>
              <a:buSzPts val="1400"/>
              <a:buNone/>
            </a:pPr>
            <a:endParaRPr lang="en-US" dirty="0"/>
          </a:p>
        </p:txBody>
      </p:sp>
      <p:sp>
        <p:nvSpPr>
          <p:cNvPr id="468" name="Google Shape;4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i="0" dirty="0">
                <a:solidFill>
                  <a:srgbClr val="1A1A1A"/>
                </a:solidFill>
                <a:effectLst/>
                <a:latin typeface="-apple-system"/>
              </a:rPr>
              <a:t>Background Image Source: Samuel Theo Manat </a:t>
            </a:r>
            <a:r>
              <a:rPr lang="en-CA" b="1" i="0" dirty="0" err="1">
                <a:solidFill>
                  <a:srgbClr val="1A1A1A"/>
                </a:solidFill>
                <a:effectLst/>
                <a:latin typeface="-apple-system"/>
              </a:rPr>
              <a:t>Silitonga</a:t>
            </a:r>
            <a:r>
              <a:rPr lang="en-CA" b="1" i="0" dirty="0">
                <a:solidFill>
                  <a:srgbClr val="1A1A1A"/>
                </a:solidFill>
                <a:effectLst/>
                <a:latin typeface="-apple-system"/>
              </a:rPr>
              <a:t> </a:t>
            </a:r>
            <a:r>
              <a:rPr lang="en-CA" b="0" i="0" dirty="0">
                <a:solidFill>
                  <a:srgbClr val="1A1A1A"/>
                </a:solidFill>
                <a:effectLst/>
                <a:latin typeface="-apple-system"/>
              </a:rPr>
              <a:t>at </a:t>
            </a:r>
            <a:r>
              <a:rPr lang="en-CA" b="1" i="0" dirty="0" err="1">
                <a:solidFill>
                  <a:srgbClr val="1A1A1A"/>
                </a:solidFill>
                <a:effectLst/>
                <a:latin typeface="-apple-system"/>
              </a:rPr>
              <a:t>Pexels</a:t>
            </a:r>
            <a:r>
              <a:rPr lang="en-CA" b="1" i="0" dirty="0">
                <a:solidFill>
                  <a:srgbClr val="1A1A1A"/>
                </a:solidFill>
                <a:effectLst/>
                <a:latin typeface="-apple-system"/>
              </a:rPr>
              <a:t> </a:t>
            </a:r>
            <a:r>
              <a:rPr lang="en-CA" b="0" i="0" dirty="0">
                <a:solidFill>
                  <a:srgbClr val="1A1A1A"/>
                </a:solidFill>
                <a:effectLst/>
                <a:latin typeface="-apple-system"/>
              </a:rPr>
              <a:t>(https://www.pexels.com/photo/silhouette-of-boy-running-in-body-of-water-during-sunset-694587/)</a:t>
            </a:r>
          </a:p>
          <a:p>
            <a:pPr marL="0" lvl="0" indent="0" algn="l" rtl="0">
              <a:lnSpc>
                <a:spcPct val="100000"/>
              </a:lnSpc>
              <a:spcBef>
                <a:spcPts val="0"/>
              </a:spcBef>
              <a:spcAft>
                <a:spcPts val="0"/>
              </a:spcAft>
              <a:buSzPts val="1400"/>
              <a:buNone/>
            </a:pPr>
            <a:endParaRPr dirty="0"/>
          </a:p>
        </p:txBody>
      </p:sp>
      <p:sp>
        <p:nvSpPr>
          <p:cNvPr id="480" name="Google Shape;4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Background</a:t>
            </a:r>
            <a:r>
              <a:rPr lang="en-CA" dirty="0"/>
              <a:t> </a:t>
            </a:r>
            <a:r>
              <a:rPr lang="en-CA" b="1" dirty="0"/>
              <a:t>Image Source: </a:t>
            </a:r>
            <a:r>
              <a:rPr lang="en-CA" dirty="0"/>
              <a:t>Robin Higgins at </a:t>
            </a:r>
            <a:r>
              <a:rPr lang="en-CA" dirty="0" err="1"/>
              <a:t>pixabay</a:t>
            </a:r>
            <a:r>
              <a:rPr lang="en-CA" dirty="0"/>
              <a:t> (https://pixabay.com/photos/thinking-person-person-thinking-2681494/)</a:t>
            </a:r>
          </a:p>
          <a:p>
            <a:pPr marL="0" lvl="0" indent="0" algn="l" rtl="0">
              <a:lnSpc>
                <a:spcPct val="100000"/>
              </a:lnSpc>
              <a:spcBef>
                <a:spcPts val="0"/>
              </a:spcBef>
              <a:spcAft>
                <a:spcPts val="0"/>
              </a:spcAft>
              <a:buSzPts val="1400"/>
              <a:buNone/>
            </a:pPr>
            <a:endParaRPr dirty="0"/>
          </a:p>
        </p:txBody>
      </p:sp>
      <p:sp>
        <p:nvSpPr>
          <p:cNvPr id="493" name="Google Shape;49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i="0" dirty="0">
                <a:solidFill>
                  <a:srgbClr val="1A1A1A"/>
                </a:solidFill>
                <a:effectLst/>
                <a:latin typeface="-apple-system"/>
              </a:rPr>
              <a:t>Background Image Source: Samuel Theo Manat </a:t>
            </a:r>
            <a:r>
              <a:rPr lang="en-CA" b="1" i="0" dirty="0" err="1">
                <a:solidFill>
                  <a:srgbClr val="1A1A1A"/>
                </a:solidFill>
                <a:effectLst/>
                <a:latin typeface="-apple-system"/>
              </a:rPr>
              <a:t>Silitonga</a:t>
            </a:r>
            <a:r>
              <a:rPr lang="en-CA" b="1" i="0" dirty="0">
                <a:solidFill>
                  <a:srgbClr val="1A1A1A"/>
                </a:solidFill>
                <a:effectLst/>
                <a:latin typeface="-apple-system"/>
              </a:rPr>
              <a:t> </a:t>
            </a:r>
            <a:r>
              <a:rPr lang="en-CA" b="0" i="0" dirty="0">
                <a:solidFill>
                  <a:srgbClr val="1A1A1A"/>
                </a:solidFill>
                <a:effectLst/>
                <a:latin typeface="-apple-system"/>
              </a:rPr>
              <a:t>at </a:t>
            </a:r>
            <a:r>
              <a:rPr lang="en-CA" b="1" i="0" dirty="0" err="1">
                <a:solidFill>
                  <a:srgbClr val="1A1A1A"/>
                </a:solidFill>
                <a:effectLst/>
                <a:latin typeface="-apple-system"/>
              </a:rPr>
              <a:t>Pexels</a:t>
            </a:r>
            <a:r>
              <a:rPr lang="en-CA" b="1" i="0" dirty="0">
                <a:solidFill>
                  <a:srgbClr val="1A1A1A"/>
                </a:solidFill>
                <a:effectLst/>
                <a:latin typeface="-apple-system"/>
              </a:rPr>
              <a:t> </a:t>
            </a:r>
            <a:r>
              <a:rPr lang="en-CA" b="0" i="0" dirty="0">
                <a:solidFill>
                  <a:srgbClr val="1A1A1A"/>
                </a:solidFill>
                <a:effectLst/>
                <a:latin typeface="-apple-system"/>
              </a:rPr>
              <a:t>(https://www.pexels.com/photo/silhouette-of-boy-running-in-body-of-water-during-sunset-694587/)</a:t>
            </a:r>
          </a:p>
          <a:p>
            <a:pPr marL="0" lvl="0" indent="0" algn="l" rtl="0">
              <a:lnSpc>
                <a:spcPct val="100000"/>
              </a:lnSpc>
              <a:spcBef>
                <a:spcPts val="0"/>
              </a:spcBef>
              <a:spcAft>
                <a:spcPts val="0"/>
              </a:spcAft>
              <a:buSzPts val="1400"/>
              <a:buNone/>
            </a:pPr>
            <a:endParaRPr dirty="0"/>
          </a:p>
        </p:txBody>
      </p:sp>
      <p:sp>
        <p:nvSpPr>
          <p:cNvPr id="503" name="Google Shape;50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sz="1200" b="1"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524" name="Google Shape;52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141a823f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0141a823f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latin typeface="Garamond"/>
              <a:ea typeface="Garamond"/>
              <a:cs typeface="Garamond"/>
              <a:sym typeface="Garamond"/>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Image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Vitalina</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(https://www.pexels.com/photo/people-at-a-protest-at-night-3807381/)</a:t>
            </a:r>
            <a:endParaRPr lang="en-US" dirty="0"/>
          </a:p>
          <a:p>
            <a:pPr marL="0" lvl="0" indent="0" algn="l" rtl="0">
              <a:lnSpc>
                <a:spcPct val="100000"/>
              </a:lnSpc>
              <a:spcBef>
                <a:spcPts val="0"/>
              </a:spcBef>
              <a:spcAft>
                <a:spcPts val="0"/>
              </a:spcAft>
              <a:buSzPts val="1400"/>
              <a:buNone/>
            </a:pPr>
            <a:endParaRPr dirty="0"/>
          </a:p>
        </p:txBody>
      </p:sp>
      <p:sp>
        <p:nvSpPr>
          <p:cNvPr id="126" name="Google Shape;126;g10141a823f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The objective function is what is trying to be maximized through choices of what to present. </a:t>
            </a:r>
          </a:p>
          <a:p>
            <a:pPr marL="0" lvl="0" indent="0" algn="l" rtl="0">
              <a:lnSpc>
                <a:spcPct val="100000"/>
              </a:lnSpc>
              <a:spcBef>
                <a:spcPts val="0"/>
              </a:spcBef>
              <a:spcAft>
                <a:spcPts val="0"/>
              </a:spcAft>
              <a:buSzPts val="1400"/>
              <a:buNone/>
            </a:pPr>
            <a:r>
              <a:rPr lang="en-CA" dirty="0"/>
              <a:t>Images (from upper left, clockwise):</a:t>
            </a:r>
          </a:p>
          <a:p>
            <a:pPr marL="0" lvl="0" indent="0" algn="l" rtl="0">
              <a:lnSpc>
                <a:spcPct val="100000"/>
              </a:lnSpc>
              <a:spcBef>
                <a:spcPts val="0"/>
              </a:spcBef>
              <a:spcAft>
                <a:spcPts val="0"/>
              </a:spcAft>
              <a:buSzPts val="1400"/>
              <a:buNone/>
            </a:pPr>
            <a:r>
              <a:rPr lang="en-CA" b="1" dirty="0"/>
              <a:t>Image 1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Eternal Happiness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(https://www.pexels.com/photo/photo-of-woman-posing-during-golden-hour-3326362/)</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2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5"/>
              </a:rPr>
              <a:t>Artem </a:t>
            </a:r>
            <a:r>
              <a:rPr lang="en-US" b="1" i="0" u="none" strike="noStrike" dirty="0" err="1">
                <a:solidFill>
                  <a:srgbClr val="1A1A1A"/>
                </a:solidFill>
                <a:effectLst/>
                <a:latin typeface="-apple-system"/>
                <a:hlinkClick r:id="rId5"/>
              </a:rPr>
              <a:t>Beliaikin</a:t>
            </a:r>
            <a:r>
              <a:rPr lang="en-US" b="1" i="0" dirty="0">
                <a:solidFill>
                  <a:srgbClr val="1A1A1A"/>
                </a:solidFill>
                <a:effectLst/>
                <a:latin typeface="-apple-system"/>
              </a:rPr>
              <a:t> </a:t>
            </a:r>
            <a:r>
              <a:rPr lang="en-US" b="0" i="0" dirty="0">
                <a:solidFill>
                  <a:srgbClr val="1A1A1A"/>
                </a:solidFill>
                <a:effectLst/>
                <a:latin typeface="-apple-system"/>
              </a:rPr>
              <a:t>from </a:t>
            </a:r>
            <a:r>
              <a:rPr lang="en-US" b="1" i="0" u="none" strike="noStrike" dirty="0" err="1">
                <a:solidFill>
                  <a:srgbClr val="1A1A1A"/>
                </a:solidFill>
                <a:effectLst/>
                <a:latin typeface="-apple-system"/>
                <a:hlinkClick r:id="rId6"/>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(https://www.pexels.com/photo/woman-riding-big-swing-in-front-of-waterfalls-1319795/)</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3 Source: </a:t>
            </a:r>
            <a:r>
              <a:rPr lang="en-US" b="0" i="0" u="none" strike="noStrike" dirty="0">
                <a:solidFill>
                  <a:srgbClr val="1A1A1A"/>
                </a:solidFill>
                <a:effectLst/>
                <a:latin typeface="-apple-system"/>
              </a:rPr>
              <a:t>Photo by </a:t>
            </a:r>
            <a:r>
              <a:rPr lang="en-US" b="1" i="0" u="none" strike="noStrike" dirty="0" err="1">
                <a:solidFill>
                  <a:srgbClr val="1A1A1A"/>
                </a:solidFill>
                <a:effectLst/>
                <a:latin typeface="-apple-system"/>
              </a:rPr>
              <a:t>Gratisography</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(https://www.pexels.com/photo/man-person-red-white-476/)</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4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7"/>
              </a:rPr>
              <a:t>moein</a:t>
            </a:r>
            <a:r>
              <a:rPr lang="en-US" b="1" i="0" u="none" strike="noStrike" dirty="0">
                <a:solidFill>
                  <a:srgbClr val="1A1A1A"/>
                </a:solidFill>
                <a:effectLst/>
                <a:latin typeface="-apple-system"/>
                <a:hlinkClick r:id="rId7"/>
              </a:rPr>
              <a:t> </a:t>
            </a:r>
            <a:r>
              <a:rPr lang="en-US" b="1" i="0" u="none" strike="noStrike" dirty="0" err="1">
                <a:solidFill>
                  <a:srgbClr val="1A1A1A"/>
                </a:solidFill>
                <a:effectLst/>
                <a:latin typeface="-apple-system"/>
                <a:hlinkClick r:id="rId7"/>
              </a:rPr>
              <a:t>moradi</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8"/>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(https://www.pexels.com/photo/photograph-of-a-burning-fire-672636/)</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5 Source: </a:t>
            </a:r>
            <a:r>
              <a:rPr lang="en-US" b="0" i="0" u="none" strike="noStrike" dirty="0">
                <a:solidFill>
                  <a:srgbClr val="1A1A1A"/>
                </a:solidFill>
                <a:effectLst/>
                <a:latin typeface="-apple-system"/>
              </a:rPr>
              <a:t>Photo by </a:t>
            </a:r>
            <a:r>
              <a:rPr lang="en-US" b="1" i="0" u="none" strike="noStrike" dirty="0">
                <a:solidFill>
                  <a:srgbClr val="1A1A1A"/>
                </a:solidFill>
                <a:effectLst/>
                <a:latin typeface="-apple-system"/>
              </a:rPr>
              <a:t>Skitter Photo </a:t>
            </a:r>
            <a:r>
              <a:rPr lang="en-US" b="0" i="0" u="none" strike="noStrike" dirty="0">
                <a:solidFill>
                  <a:srgbClr val="1A1A1A"/>
                </a:solidFill>
                <a:effectLst/>
                <a:latin typeface="-apple-system"/>
              </a:rPr>
              <a:t>from </a:t>
            </a:r>
            <a:r>
              <a:rPr lang="en-US" b="1" i="0" u="none" strike="noStrike" dirty="0" err="1">
                <a:solidFill>
                  <a:srgbClr val="1A1A1A"/>
                </a:solidFill>
                <a:effectLst/>
                <a:latin typeface="-apple-system"/>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(https://www.pexels.com/photo/arms-blur-close-up-firing-370202/)</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6 Source: </a:t>
            </a:r>
            <a:r>
              <a:rPr lang="en-US" b="0" i="0" u="none" strike="noStrike" dirty="0">
                <a:solidFill>
                  <a:srgbClr val="1A1A1A"/>
                </a:solidFill>
                <a:effectLst/>
                <a:latin typeface="-apple-system"/>
              </a:rPr>
              <a:t>Photo by </a:t>
            </a:r>
            <a:r>
              <a:rPr lang="en-US" b="1" i="0" u="none" strike="noStrike" dirty="0">
                <a:solidFill>
                  <a:srgbClr val="1A1A1A"/>
                </a:solidFill>
                <a:effectLst/>
                <a:latin typeface="-apple-system"/>
              </a:rPr>
              <a:t>Burst</a:t>
            </a:r>
            <a:r>
              <a:rPr lang="en-US" b="0" i="0" u="none" strike="noStrike" dirty="0">
                <a:solidFill>
                  <a:srgbClr val="1A1A1A"/>
                </a:solidFill>
                <a:effectLst/>
                <a:latin typeface="-apple-system"/>
              </a:rPr>
              <a:t> 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(https://www.pexels.com/photo/cn-tower-in-toronto-374870/)</a:t>
            </a:r>
            <a:endParaRPr lang="en-US" b="1" i="0" u="none" strike="noStrike" dirty="0">
              <a:solidFill>
                <a:srgbClr val="1A1A1A"/>
              </a:solidFill>
              <a:effectLst/>
              <a:latin typeface="-apple-system"/>
            </a:endParaRPr>
          </a:p>
          <a:p>
            <a:pPr marL="0" lvl="0" indent="0" algn="l" rtl="0">
              <a:lnSpc>
                <a:spcPct val="100000"/>
              </a:lnSpc>
              <a:spcBef>
                <a:spcPts val="0"/>
              </a:spcBef>
              <a:spcAft>
                <a:spcPts val="0"/>
              </a:spcAft>
              <a:buSzPts val="1400"/>
              <a:buNone/>
            </a:pPr>
            <a:endParaRPr dirty="0"/>
          </a:p>
        </p:txBody>
      </p:sp>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Images (from upper left, clockwise):</a:t>
            </a:r>
          </a:p>
          <a:p>
            <a:pPr marL="0" lvl="0" indent="0" algn="l" rtl="0">
              <a:lnSpc>
                <a:spcPct val="100000"/>
              </a:lnSpc>
              <a:spcBef>
                <a:spcPts val="0"/>
              </a:spcBef>
              <a:spcAft>
                <a:spcPts val="0"/>
              </a:spcAft>
              <a:buSzPts val="1400"/>
              <a:buNone/>
            </a:pPr>
            <a:r>
              <a:rPr lang="en-CA" b="1" dirty="0"/>
              <a:t>Image 1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Eternal Happiness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(https://www.pexels.com/photo/photo-of-woman-posing-during-golden-hour-3326362/)</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2 Source: </a:t>
            </a:r>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5"/>
              </a:rPr>
              <a:t>Artem </a:t>
            </a:r>
            <a:r>
              <a:rPr lang="en-US" b="1" i="0" u="none" strike="noStrike" dirty="0" err="1">
                <a:solidFill>
                  <a:srgbClr val="1A1A1A"/>
                </a:solidFill>
                <a:effectLst/>
                <a:latin typeface="-apple-system"/>
                <a:hlinkClick r:id="rId5"/>
              </a:rPr>
              <a:t>Beliaikin</a:t>
            </a:r>
            <a:r>
              <a:rPr lang="en-US" b="1" i="0" dirty="0">
                <a:solidFill>
                  <a:srgbClr val="1A1A1A"/>
                </a:solidFill>
                <a:effectLst/>
                <a:latin typeface="-apple-system"/>
              </a:rPr>
              <a:t> </a:t>
            </a:r>
            <a:r>
              <a:rPr lang="en-US" b="0" i="0" dirty="0">
                <a:solidFill>
                  <a:srgbClr val="1A1A1A"/>
                </a:solidFill>
                <a:effectLst/>
                <a:latin typeface="-apple-system"/>
              </a:rPr>
              <a:t>from </a:t>
            </a:r>
            <a:r>
              <a:rPr lang="en-US" b="1" i="0" u="none" strike="noStrike" dirty="0" err="1">
                <a:solidFill>
                  <a:srgbClr val="1A1A1A"/>
                </a:solidFill>
                <a:effectLst/>
                <a:latin typeface="-apple-system"/>
                <a:hlinkClick r:id="rId6"/>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(https://www.pexels.com/photo/woman-riding-big-swing-in-front-of-waterfalls-1319795/)</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3 Source: </a:t>
            </a:r>
            <a:r>
              <a:rPr lang="en-US" b="0" i="0" u="none" strike="noStrike" dirty="0">
                <a:solidFill>
                  <a:srgbClr val="1A1A1A"/>
                </a:solidFill>
                <a:effectLst/>
                <a:latin typeface="-apple-system"/>
              </a:rPr>
              <a:t>Photo by </a:t>
            </a:r>
            <a:r>
              <a:rPr lang="en-US" b="1" i="0" u="none" strike="noStrike" dirty="0" err="1">
                <a:solidFill>
                  <a:srgbClr val="1A1A1A"/>
                </a:solidFill>
                <a:effectLst/>
                <a:latin typeface="-apple-system"/>
              </a:rPr>
              <a:t>Gratisography</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(https://www.pexels.com/photo/man-person-red-white-476/)</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4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7"/>
              </a:rPr>
              <a:t>moein</a:t>
            </a:r>
            <a:r>
              <a:rPr lang="en-US" b="1" i="0" u="none" strike="noStrike" dirty="0">
                <a:solidFill>
                  <a:srgbClr val="1A1A1A"/>
                </a:solidFill>
                <a:effectLst/>
                <a:latin typeface="-apple-system"/>
                <a:hlinkClick r:id="rId7"/>
              </a:rPr>
              <a:t> </a:t>
            </a:r>
            <a:r>
              <a:rPr lang="en-US" b="1" i="0" u="none" strike="noStrike" dirty="0" err="1">
                <a:solidFill>
                  <a:srgbClr val="1A1A1A"/>
                </a:solidFill>
                <a:effectLst/>
                <a:latin typeface="-apple-system"/>
                <a:hlinkClick r:id="rId7"/>
              </a:rPr>
              <a:t>moradi</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8"/>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(https://www.pexels.com/photo/photograph-of-a-burning-fire-672636/)</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5 Source: </a:t>
            </a:r>
            <a:r>
              <a:rPr lang="en-US" b="0" i="0" u="none" strike="noStrike" dirty="0">
                <a:solidFill>
                  <a:srgbClr val="1A1A1A"/>
                </a:solidFill>
                <a:effectLst/>
                <a:latin typeface="-apple-system"/>
              </a:rPr>
              <a:t>Photo by </a:t>
            </a:r>
            <a:r>
              <a:rPr lang="en-US" b="1" i="0" u="none" strike="noStrike" dirty="0">
                <a:solidFill>
                  <a:srgbClr val="1A1A1A"/>
                </a:solidFill>
                <a:effectLst/>
                <a:latin typeface="-apple-system"/>
              </a:rPr>
              <a:t>Skitter Photo </a:t>
            </a:r>
            <a:r>
              <a:rPr lang="en-US" b="0" i="0" u="none" strike="noStrike" dirty="0">
                <a:solidFill>
                  <a:srgbClr val="1A1A1A"/>
                </a:solidFill>
                <a:effectLst/>
                <a:latin typeface="-apple-system"/>
              </a:rPr>
              <a:t>from </a:t>
            </a:r>
            <a:r>
              <a:rPr lang="en-US" b="1" i="0" u="none" strike="noStrike" dirty="0" err="1">
                <a:solidFill>
                  <a:srgbClr val="1A1A1A"/>
                </a:solidFill>
                <a:effectLst/>
                <a:latin typeface="-apple-system"/>
              </a:rPr>
              <a:t>Pexels</a:t>
            </a:r>
            <a:r>
              <a:rPr lang="en-US" b="1" i="0" u="none" strike="noStrike" dirty="0">
                <a:solidFill>
                  <a:srgbClr val="1A1A1A"/>
                </a:solidFill>
                <a:effectLst/>
                <a:latin typeface="-apple-system"/>
              </a:rPr>
              <a:t> </a:t>
            </a:r>
            <a:r>
              <a:rPr lang="en-US" b="0" i="0" u="none" strike="noStrike" dirty="0">
                <a:solidFill>
                  <a:srgbClr val="1A1A1A"/>
                </a:solidFill>
                <a:effectLst/>
                <a:latin typeface="-apple-system"/>
              </a:rPr>
              <a:t>(https://www.pexels.com/photo/arms-blur-close-up-firing-370202/)</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6 Source: </a:t>
            </a:r>
            <a:r>
              <a:rPr lang="en-US" b="0" i="0" u="none" strike="noStrike" dirty="0">
                <a:solidFill>
                  <a:srgbClr val="1A1A1A"/>
                </a:solidFill>
                <a:effectLst/>
                <a:latin typeface="-apple-system"/>
              </a:rPr>
              <a:t>Photo by </a:t>
            </a:r>
            <a:r>
              <a:rPr lang="en-US" b="1" i="0" u="none" strike="noStrike" dirty="0">
                <a:solidFill>
                  <a:srgbClr val="1A1A1A"/>
                </a:solidFill>
                <a:effectLst/>
                <a:latin typeface="-apple-system"/>
              </a:rPr>
              <a:t>Burst</a:t>
            </a:r>
            <a:r>
              <a:rPr lang="en-US" b="0" i="0" u="none" strike="noStrike" dirty="0">
                <a:solidFill>
                  <a:srgbClr val="1A1A1A"/>
                </a:solidFill>
                <a:effectLst/>
                <a:latin typeface="-apple-system"/>
              </a:rPr>
              <a:t> from </a:t>
            </a:r>
            <a:r>
              <a:rPr lang="en-US" b="1" i="0" u="none" strike="noStrike" dirty="0" err="1">
                <a:solidFill>
                  <a:srgbClr val="1A1A1A"/>
                </a:solidFill>
                <a:effectLst/>
                <a:latin typeface="-apple-system"/>
              </a:rPr>
              <a:t>Pexels</a:t>
            </a:r>
            <a:r>
              <a:rPr lang="en-US" b="0" i="0" u="none" strike="noStrike" dirty="0">
                <a:solidFill>
                  <a:srgbClr val="1A1A1A"/>
                </a:solidFill>
                <a:effectLst/>
                <a:latin typeface="-apple-system"/>
              </a:rPr>
              <a:t> (https://www.pexels.com/photo/cn-tower-in-toronto-374870/)</a:t>
            </a:r>
            <a:endParaRPr lang="en-US" b="1" i="0" u="none" strike="noStrike" dirty="0">
              <a:solidFill>
                <a:srgbClr val="1A1A1A"/>
              </a:solidFill>
              <a:effectLst/>
              <a:latin typeface="-apple-system"/>
            </a:endParaRPr>
          </a:p>
          <a:p>
            <a:pPr marL="0" lvl="0" indent="0" algn="l" rtl="0">
              <a:lnSpc>
                <a:spcPct val="100000"/>
              </a:lnSpc>
              <a:spcBef>
                <a:spcPts val="0"/>
              </a:spcBef>
              <a:spcAft>
                <a:spcPts val="0"/>
              </a:spcAft>
              <a:buSzPts val="1400"/>
              <a:buNone/>
            </a:pPr>
            <a:endParaRPr dirty="0"/>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t>Image 1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3"/>
              </a:rPr>
              <a:t>Specna</a:t>
            </a:r>
            <a:r>
              <a:rPr lang="en-US" b="1" i="0" u="none" strike="noStrike" dirty="0">
                <a:solidFill>
                  <a:srgbClr val="1A1A1A"/>
                </a:solidFill>
                <a:effectLst/>
                <a:latin typeface="-apple-system"/>
                <a:hlinkClick r:id="rId3"/>
              </a:rPr>
              <a:t> Arms</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r>
              <a:rPr lang="en-US" b="1" i="0" u="none" strike="noStrike" dirty="0">
                <a:solidFill>
                  <a:srgbClr val="1A1A1A"/>
                </a:solidFill>
                <a:effectLst/>
                <a:latin typeface="-apple-system"/>
              </a:rPr>
              <a:t> (https://www.pexels.com/photo/black-rifle-889709/)</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2 Source: </a:t>
            </a:r>
            <a:r>
              <a:rPr lang="en-US" b="0" i="0" dirty="0">
                <a:solidFill>
                  <a:srgbClr val="1A1A1A"/>
                </a:solidFill>
                <a:effectLst/>
                <a:latin typeface="-apple-system"/>
              </a:rPr>
              <a:t>Photo by </a:t>
            </a:r>
            <a:r>
              <a:rPr lang="en-US" b="1" i="0" u="none" strike="noStrike" dirty="0" err="1">
                <a:solidFill>
                  <a:srgbClr val="1A1A1A"/>
                </a:solidFill>
                <a:effectLst/>
                <a:latin typeface="-apple-system"/>
                <a:hlinkClick r:id="rId5"/>
              </a:rPr>
              <a:t>RF._.studio</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6"/>
              </a:rPr>
              <a:t>Pexels</a:t>
            </a:r>
            <a:r>
              <a:rPr lang="en-US" b="1" i="0" u="none" strike="noStrike" dirty="0">
                <a:solidFill>
                  <a:srgbClr val="1A1A1A"/>
                </a:solidFill>
                <a:effectLst/>
                <a:latin typeface="-apple-system"/>
              </a:rPr>
              <a:t> (https://www.pexels.com/photo/person-holding-injection-3825529/)</a:t>
            </a:r>
          </a:p>
          <a:p>
            <a:pPr marL="0" lvl="0" indent="0" algn="l" rtl="0">
              <a:lnSpc>
                <a:spcPct val="100000"/>
              </a:lnSpc>
              <a:spcBef>
                <a:spcPts val="0"/>
              </a:spcBef>
              <a:spcAft>
                <a:spcPts val="0"/>
              </a:spcAft>
              <a:buSzPts val="1400"/>
              <a:buNone/>
            </a:pPr>
            <a:r>
              <a:rPr lang="en-US" b="1" i="0" u="none" strike="noStrike" dirty="0">
                <a:solidFill>
                  <a:srgbClr val="1A1A1A"/>
                </a:solidFill>
                <a:effectLst/>
                <a:latin typeface="-apple-system"/>
              </a:rPr>
              <a:t>Image 3 Source: </a:t>
            </a:r>
            <a:r>
              <a:rPr lang="en-CA" b="0" i="0" dirty="0">
                <a:solidFill>
                  <a:srgbClr val="1A1A1A"/>
                </a:solidFill>
                <a:effectLst/>
                <a:latin typeface="-apple-system"/>
              </a:rPr>
              <a:t>Photo by </a:t>
            </a:r>
            <a:r>
              <a:rPr lang="en-CA" b="1" i="0" u="none" strike="noStrike" dirty="0" err="1">
                <a:solidFill>
                  <a:srgbClr val="1A1A1A"/>
                </a:solidFill>
                <a:effectLst/>
                <a:latin typeface="-apple-system"/>
                <a:hlinkClick r:id="rId7"/>
              </a:rPr>
              <a:t>Tetyana</a:t>
            </a:r>
            <a:r>
              <a:rPr lang="en-CA" b="1" i="0" u="none" strike="noStrike" dirty="0">
                <a:solidFill>
                  <a:srgbClr val="1A1A1A"/>
                </a:solidFill>
                <a:effectLst/>
                <a:latin typeface="-apple-system"/>
                <a:hlinkClick r:id="rId7"/>
              </a:rPr>
              <a:t> </a:t>
            </a:r>
            <a:r>
              <a:rPr lang="en-CA" b="1" i="0" u="none" strike="noStrike" dirty="0" err="1">
                <a:solidFill>
                  <a:srgbClr val="1A1A1A"/>
                </a:solidFill>
                <a:effectLst/>
                <a:latin typeface="-apple-system"/>
                <a:hlinkClick r:id="rId7"/>
              </a:rPr>
              <a:t>Kovyrina</a:t>
            </a:r>
            <a:r>
              <a:rPr lang="en-CA" b="0" i="0" dirty="0">
                <a:solidFill>
                  <a:srgbClr val="1A1A1A"/>
                </a:solidFill>
                <a:effectLst/>
                <a:latin typeface="-apple-system"/>
              </a:rPr>
              <a:t> from </a:t>
            </a:r>
            <a:r>
              <a:rPr lang="en-CA" b="1" i="0" u="none" strike="noStrike" dirty="0" err="1">
                <a:solidFill>
                  <a:srgbClr val="1A1A1A"/>
                </a:solidFill>
                <a:effectLst/>
                <a:latin typeface="-apple-system"/>
                <a:hlinkClick r:id="rId8"/>
              </a:rPr>
              <a:t>Pexels</a:t>
            </a:r>
            <a:r>
              <a:rPr lang="en-CA" b="1" i="0" u="none" strike="noStrike" dirty="0">
                <a:solidFill>
                  <a:srgbClr val="1A1A1A"/>
                </a:solidFill>
                <a:effectLst/>
                <a:latin typeface="-apple-system"/>
              </a:rPr>
              <a:t> (https://www.pexels.com/photo/photo-of-beige-and-green-castle-1045915/)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Background</a:t>
            </a:r>
            <a:r>
              <a:rPr lang="en-CA" dirty="0"/>
              <a:t> </a:t>
            </a:r>
            <a:r>
              <a:rPr lang="en-CA" b="1" dirty="0"/>
              <a:t>Image Source: </a:t>
            </a:r>
            <a:r>
              <a:rPr lang="en-CA" dirty="0"/>
              <a:t>Robin Higgins at </a:t>
            </a:r>
            <a:r>
              <a:rPr lang="en-CA" dirty="0" err="1"/>
              <a:t>pixabay</a:t>
            </a:r>
            <a:r>
              <a:rPr lang="en-CA" dirty="0"/>
              <a:t> (https://pixabay.com/photos/thinking-person-person-thinking-2681494/)</a:t>
            </a:r>
          </a:p>
          <a:p>
            <a:pPr marL="0" lvl="0" indent="0" algn="l" rtl="0">
              <a:lnSpc>
                <a:spcPct val="100000"/>
              </a:lnSpc>
              <a:spcBef>
                <a:spcPts val="0"/>
              </a:spcBef>
              <a:spcAft>
                <a:spcPts val="0"/>
              </a:spcAft>
              <a:buSzPts val="1400"/>
              <a:buNone/>
            </a:pPr>
            <a:endParaRPr dirty="0"/>
          </a:p>
        </p:txBody>
      </p:sp>
      <p:sp>
        <p:nvSpPr>
          <p:cNvPr id="180" name="Google Shape;1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b="1" dirty="0"/>
              <a:t>Background</a:t>
            </a:r>
            <a:r>
              <a:rPr lang="en-CA" dirty="0"/>
              <a:t> </a:t>
            </a:r>
            <a:r>
              <a:rPr lang="en-CA" b="1" dirty="0"/>
              <a:t>Image Source: </a:t>
            </a:r>
            <a:r>
              <a:rPr lang="en-CA" dirty="0"/>
              <a:t>Robin Higgins at </a:t>
            </a:r>
            <a:r>
              <a:rPr lang="en-CA" dirty="0" err="1"/>
              <a:t>pixabay</a:t>
            </a:r>
            <a:r>
              <a:rPr lang="en-CA" dirty="0"/>
              <a:t> (https://pixabay.com/photos/thinking-person-person-thinking-2681494/)</a:t>
            </a:r>
          </a:p>
          <a:p>
            <a:pPr marL="0" lvl="0" indent="0" algn="l" rtl="0">
              <a:lnSpc>
                <a:spcPct val="100000"/>
              </a:lnSpc>
              <a:spcBef>
                <a:spcPts val="0"/>
              </a:spcBef>
              <a:spcAft>
                <a:spcPts val="0"/>
              </a:spcAft>
              <a:buSzPts val="1400"/>
              <a:buNone/>
            </a:pPr>
            <a:endParaRPr dirty="0"/>
          </a:p>
        </p:txBody>
      </p:sp>
      <p:sp>
        <p:nvSpPr>
          <p:cNvPr id="197" name="Google Shape;19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5797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514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89808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20271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70865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1693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08038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32866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9501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5863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7"/>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6703023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5" name="Picture 4" descr="A picture containing person, dark&#10;&#10;Description automatically generated">
            <a:extLst>
              <a:ext uri="{FF2B5EF4-FFF2-40B4-BE49-F238E27FC236}">
                <a16:creationId xmlns:a16="http://schemas.microsoft.com/office/drawing/2014/main" id="{C3F4EDA1-5BAE-42C9-9E5C-1BA0202081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statue of a person&#10;&#10;Description automatically generated with medium confidence">
            <a:extLst>
              <a:ext uri="{FF2B5EF4-FFF2-40B4-BE49-F238E27FC236}">
                <a16:creationId xmlns:a16="http://schemas.microsoft.com/office/drawing/2014/main" id="{87406A80-D45C-447C-9D1C-E0567D71F0B4}"/>
              </a:ext>
            </a:extLst>
          </p:cNvPr>
          <p:cNvPicPr>
            <a:picLocks noChangeAspect="1"/>
          </p:cNvPicPr>
          <p:nvPr/>
        </p:nvPicPr>
        <p:blipFill>
          <a:blip r:embed="rId4" cstate="print">
            <a:alphaModFix amt="17000"/>
            <a:extLst>
              <a:ext uri="{28A0092B-C50C-407E-A947-70E740481C1C}">
                <a14:useLocalDpi xmlns:a14="http://schemas.microsoft.com/office/drawing/2010/main"/>
              </a:ext>
            </a:extLst>
          </a:blip>
          <a:stretch>
            <a:fillRect/>
          </a:stretch>
        </p:blipFill>
        <p:spPr>
          <a:xfrm>
            <a:off x="7620000" y="0"/>
            <a:ext cx="4572000" cy="6979920"/>
          </a:xfrm>
          <a:prstGeom prst="rect">
            <a:avLst/>
          </a:prstGeom>
        </p:spPr>
      </p:pic>
      <p:sp>
        <p:nvSpPr>
          <p:cNvPr id="101" name="Google Shape;101;p1"/>
          <p:cNvSpPr txBox="1">
            <a:spLocks noGrp="1"/>
          </p:cNvSpPr>
          <p:nvPr>
            <p:ph type="ctrTitle"/>
          </p:nvPr>
        </p:nvSpPr>
        <p:spPr>
          <a:xfrm>
            <a:off x="6578930" y="4856216"/>
            <a:ext cx="5429300" cy="2368475"/>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2000"/>
              <a:buNone/>
            </a:pPr>
            <a:br>
              <a:rPr lang="en-US" sz="4400" dirty="0"/>
            </a:br>
            <a:br>
              <a:rPr lang="en-US" sz="4400" dirty="0"/>
            </a:br>
            <a:br>
              <a:rPr lang="en-US" sz="4400" dirty="0"/>
            </a:br>
            <a:r>
              <a:rPr lang="en-US" sz="4400" dirty="0">
                <a:solidFill>
                  <a:schemeClr val="bg1"/>
                </a:solidFill>
              </a:rPr>
              <a:t>Embedded Ethics</a:t>
            </a:r>
            <a:br>
              <a:rPr lang="en-US" sz="4400" dirty="0">
                <a:solidFill>
                  <a:schemeClr val="bg1"/>
                </a:solidFill>
              </a:rPr>
            </a:br>
            <a:r>
              <a:rPr lang="en-US" sz="4400" dirty="0">
                <a:solidFill>
                  <a:schemeClr val="bg1"/>
                </a:solidFill>
              </a:rPr>
              <a:t>Module</a:t>
            </a:r>
            <a:br>
              <a:rPr lang="en-US" sz="4400" dirty="0"/>
            </a:br>
            <a:r>
              <a:rPr lang="en-US" sz="4400" dirty="0">
                <a:solidFill>
                  <a:schemeClr val="bg1"/>
                </a:solidFill>
              </a:rPr>
              <a:t>Recommender System Objectives</a:t>
            </a:r>
            <a:br>
              <a:rPr lang="en-US" sz="4400" dirty="0">
                <a:solidFill>
                  <a:schemeClr val="bg1"/>
                </a:solidFill>
              </a:rPr>
            </a:br>
            <a:br>
              <a:rPr lang="en-US" sz="4400" dirty="0">
                <a:solidFill>
                  <a:schemeClr val="bg1"/>
                </a:solidFill>
              </a:rPr>
            </a:br>
            <a:br>
              <a:rPr lang="en-US" sz="1600" dirty="0">
                <a:solidFill>
                  <a:srgbClr val="D8D8D8"/>
                </a:solidFill>
              </a:rPr>
            </a:br>
            <a:endParaRPr lang="en-US" sz="4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215"/>
        <p:cNvGrpSpPr/>
        <p:nvPr/>
      </p:nvGrpSpPr>
      <p:grpSpPr>
        <a:xfrm>
          <a:off x="0" y="0"/>
          <a:ext cx="0" cy="0"/>
          <a:chOff x="0" y="0"/>
          <a:chExt cx="0" cy="0"/>
        </a:xfrm>
      </p:grpSpPr>
      <p:sp>
        <p:nvSpPr>
          <p:cNvPr id="216" name="Google Shape;216;g1015835da42_0_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217" name="Google Shape;217;g1015835da42_0_12"/>
          <p:cNvSpPr txBox="1">
            <a:spLocks noGrp="1"/>
          </p:cNvSpPr>
          <p:nvPr>
            <p:ph type="title"/>
          </p:nvPr>
        </p:nvSpPr>
        <p:spPr>
          <a:xfrm>
            <a:off x="838200" y="207426"/>
            <a:ext cx="10694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1: Content Moderation</a:t>
            </a:r>
            <a:endParaRPr/>
          </a:p>
        </p:txBody>
      </p:sp>
      <p:sp>
        <p:nvSpPr>
          <p:cNvPr id="218" name="Google Shape;218;g1015835da42_0_12"/>
          <p:cNvSpPr txBox="1">
            <a:spLocks noGrp="1"/>
          </p:cNvSpPr>
          <p:nvPr>
            <p:ph type="body" idx="1"/>
          </p:nvPr>
        </p:nvSpPr>
        <p:spPr>
          <a:xfrm>
            <a:off x="6096000" y="1495375"/>
            <a:ext cx="5436300" cy="47076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1000"/>
              </a:spcBef>
              <a:spcAft>
                <a:spcPts val="0"/>
              </a:spcAft>
              <a:buSzPct val="48588"/>
              <a:buNone/>
            </a:pPr>
            <a:r>
              <a:rPr lang="en-CA" sz="7435"/>
              <a:t>Mill thought that the Harm Principle implied very strong protections for speech:</a:t>
            </a:r>
            <a:endParaRPr sz="7435"/>
          </a:p>
          <a:p>
            <a:pPr marL="457200" lvl="0" indent="0" algn="l" rtl="0">
              <a:lnSpc>
                <a:spcPct val="90000"/>
              </a:lnSpc>
              <a:spcBef>
                <a:spcPts val="1000"/>
              </a:spcBef>
              <a:spcAft>
                <a:spcPts val="0"/>
              </a:spcAft>
              <a:buSzPct val="48588"/>
              <a:buNone/>
            </a:pPr>
            <a:r>
              <a:rPr lang="en-CA" sz="7435"/>
              <a:t>“If all mankind minus one were of one opinion, and only one person were of the contrary opinion, mankind would be no more justified in silencing that one person, than he, if he had the power, would be justified in silencing mankind.” (Mill, 18)</a:t>
            </a:r>
            <a:endParaRPr sz="7435"/>
          </a:p>
          <a:p>
            <a:pPr marL="0" lvl="0" indent="0" algn="l" rtl="0">
              <a:lnSpc>
                <a:spcPct val="90000"/>
              </a:lnSpc>
              <a:spcBef>
                <a:spcPts val="1000"/>
              </a:spcBef>
              <a:spcAft>
                <a:spcPts val="0"/>
              </a:spcAft>
              <a:buSzPct val="48588"/>
              <a:buNone/>
            </a:pPr>
            <a:endParaRPr sz="7435"/>
          </a:p>
          <a:p>
            <a:pPr marL="0" lvl="0" indent="0" algn="l" rtl="0">
              <a:lnSpc>
                <a:spcPct val="90000"/>
              </a:lnSpc>
              <a:spcBef>
                <a:spcPts val="1000"/>
              </a:spcBef>
              <a:spcAft>
                <a:spcPts val="0"/>
              </a:spcAft>
              <a:buSzPct val="48588"/>
              <a:buNone/>
            </a:pPr>
            <a:endParaRPr sz="7435"/>
          </a:p>
          <a:p>
            <a:pPr marL="228600" lvl="0" indent="0" algn="l" rtl="0">
              <a:lnSpc>
                <a:spcPct val="90000"/>
              </a:lnSpc>
              <a:spcBef>
                <a:spcPts val="1000"/>
              </a:spcBef>
              <a:spcAft>
                <a:spcPts val="0"/>
              </a:spcAft>
              <a:buClr>
                <a:schemeClr val="lt1"/>
              </a:buClr>
              <a:buSzPct val="142857"/>
              <a:buNone/>
            </a:pPr>
            <a:endParaRPr/>
          </a:p>
        </p:txBody>
      </p:sp>
      <p:pic>
        <p:nvPicPr>
          <p:cNvPr id="219" name="Google Shape;219;g1015835da42_0_12"/>
          <p:cNvPicPr preferRelativeResize="0"/>
          <p:nvPr/>
        </p:nvPicPr>
        <p:blipFill rotWithShape="1">
          <a:blip r:embed="rId3">
            <a:alphaModFix/>
          </a:blip>
          <a:srcRect/>
          <a:stretch/>
        </p:blipFill>
        <p:spPr>
          <a:xfrm>
            <a:off x="1547763" y="1495376"/>
            <a:ext cx="3705326" cy="46545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223"/>
        <p:cNvGrpSpPr/>
        <p:nvPr/>
      </p:nvGrpSpPr>
      <p:grpSpPr>
        <a:xfrm>
          <a:off x="0" y="0"/>
          <a:ext cx="0" cy="0"/>
          <a:chOff x="0" y="0"/>
          <a:chExt cx="0" cy="0"/>
        </a:xfrm>
      </p:grpSpPr>
      <p:sp>
        <p:nvSpPr>
          <p:cNvPr id="224" name="Google Shape;224;g101a60db0fd_0_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
        <p:nvSpPr>
          <p:cNvPr id="225" name="Google Shape;225;g101a60db0fd_0_4"/>
          <p:cNvSpPr txBox="1">
            <a:spLocks noGrp="1"/>
          </p:cNvSpPr>
          <p:nvPr>
            <p:ph type="title"/>
          </p:nvPr>
        </p:nvSpPr>
        <p:spPr>
          <a:xfrm>
            <a:off x="838200" y="207426"/>
            <a:ext cx="10694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1: Content Moderation</a:t>
            </a:r>
            <a:endParaRPr/>
          </a:p>
        </p:txBody>
      </p:sp>
      <p:sp>
        <p:nvSpPr>
          <p:cNvPr id="226" name="Google Shape;226;g101a60db0fd_0_4"/>
          <p:cNvSpPr txBox="1">
            <a:spLocks noGrp="1"/>
          </p:cNvSpPr>
          <p:nvPr>
            <p:ph type="body" idx="1"/>
          </p:nvPr>
        </p:nvSpPr>
        <p:spPr>
          <a:xfrm>
            <a:off x="6096000" y="1495375"/>
            <a:ext cx="5761800" cy="47076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1000"/>
              </a:spcBef>
              <a:spcAft>
                <a:spcPts val="0"/>
              </a:spcAft>
              <a:buSzPct val="48588"/>
              <a:buNone/>
            </a:pPr>
            <a:r>
              <a:rPr lang="en-CA" sz="7435" dirty="0"/>
              <a:t>Mill’s argument for this conclusion rests on the importance of free speech and debate in coming to know the truth:</a:t>
            </a:r>
            <a:endParaRPr sz="7435" dirty="0"/>
          </a:p>
          <a:p>
            <a:pPr marL="457200" lvl="0" indent="0" algn="l" rtl="0">
              <a:lnSpc>
                <a:spcPct val="90000"/>
              </a:lnSpc>
              <a:spcBef>
                <a:spcPts val="1000"/>
              </a:spcBef>
              <a:spcAft>
                <a:spcPts val="0"/>
              </a:spcAft>
              <a:buSzPct val="48588"/>
              <a:buNone/>
            </a:pPr>
            <a:r>
              <a:rPr lang="en-CA" sz="7435" dirty="0"/>
              <a:t>“If the opinion is right, they are deprived of the opportunity of exchanging error for truth: if wrong, they lose, what is almost as great a benefit, the clearer perception and livelier impression of truth, produced by its collision with error.” (Mill, 18)</a:t>
            </a:r>
            <a:endParaRPr sz="7435" dirty="0"/>
          </a:p>
          <a:p>
            <a:pPr marL="0" lvl="0" indent="0" algn="l" rtl="0">
              <a:lnSpc>
                <a:spcPct val="90000"/>
              </a:lnSpc>
              <a:spcBef>
                <a:spcPts val="1000"/>
              </a:spcBef>
              <a:spcAft>
                <a:spcPts val="0"/>
              </a:spcAft>
              <a:buNone/>
            </a:pPr>
            <a:r>
              <a:rPr lang="en-CA" sz="7435" dirty="0"/>
              <a:t>As a result, he thinks that speech should only be prohibited in cases where it results in a direct harm to a specific person (e.g. inciting a crowd to harm them, or lying about them in a way that harms their reputation)</a:t>
            </a:r>
            <a:endParaRPr sz="7435" dirty="0"/>
          </a:p>
          <a:p>
            <a:pPr marL="0" lvl="0" indent="0" algn="l" rtl="0">
              <a:lnSpc>
                <a:spcPct val="90000"/>
              </a:lnSpc>
              <a:spcBef>
                <a:spcPts val="1000"/>
              </a:spcBef>
              <a:spcAft>
                <a:spcPts val="0"/>
              </a:spcAft>
              <a:buSzPct val="129035"/>
              <a:buNone/>
            </a:pPr>
            <a:endParaRPr dirty="0"/>
          </a:p>
          <a:p>
            <a:pPr marL="228600" lvl="0" indent="0" algn="l" rtl="0">
              <a:lnSpc>
                <a:spcPct val="90000"/>
              </a:lnSpc>
              <a:spcBef>
                <a:spcPts val="1000"/>
              </a:spcBef>
              <a:spcAft>
                <a:spcPts val="0"/>
              </a:spcAft>
              <a:buClr>
                <a:schemeClr val="lt1"/>
              </a:buClr>
              <a:buSzPct val="142857"/>
              <a:buNone/>
            </a:pPr>
            <a:endParaRPr dirty="0"/>
          </a:p>
        </p:txBody>
      </p:sp>
      <p:pic>
        <p:nvPicPr>
          <p:cNvPr id="227" name="Google Shape;227;g101a60db0fd_0_4"/>
          <p:cNvPicPr preferRelativeResize="0"/>
          <p:nvPr/>
        </p:nvPicPr>
        <p:blipFill rotWithShape="1">
          <a:blip r:embed="rId3">
            <a:alphaModFix/>
          </a:blip>
          <a:srcRect/>
          <a:stretch/>
        </p:blipFill>
        <p:spPr>
          <a:xfrm>
            <a:off x="1547763" y="1495376"/>
            <a:ext cx="3705326" cy="46545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2" descr="A picture containing person&#10;&#10;Description automatically generated"/>
          <p:cNvPicPr preferRelativeResize="0"/>
          <p:nvPr/>
        </p:nvPicPr>
        <p:blipFill rotWithShape="1">
          <a:blip r:embed="rId3">
            <a:alphaModFix amt="30000"/>
          </a:blip>
          <a:srcRect l="16982" r="24978" b="-1"/>
          <a:stretch/>
        </p:blipFill>
        <p:spPr>
          <a:xfrm>
            <a:off x="6309339" y="-51819"/>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234" name="Google Shape;234;p42"/>
          <p:cNvSpPr txBox="1">
            <a:spLocks noGrp="1"/>
          </p:cNvSpPr>
          <p:nvPr>
            <p:ph type="title"/>
          </p:nvPr>
        </p:nvSpPr>
        <p:spPr>
          <a:xfrm>
            <a:off x="3876382" y="241908"/>
            <a:ext cx="4865914" cy="825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chemeClr val="dk1"/>
                </a:solidFill>
              </a:rPr>
              <a:t>Discussion Question</a:t>
            </a:r>
            <a:endParaRPr sz="4800" dirty="0"/>
          </a:p>
        </p:txBody>
      </p:sp>
      <p:sp>
        <p:nvSpPr>
          <p:cNvPr id="235" name="Google Shape;235;p42"/>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236" name="Google Shape;23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sz="1200" b="0" i="0" u="none" strike="noStrike" cap="none">
                <a:solidFill>
                  <a:srgbClr val="FFFFFF"/>
                </a:solidFill>
                <a:latin typeface="Calibri"/>
                <a:ea typeface="Calibri"/>
                <a:cs typeface="Calibri"/>
                <a:sym typeface="Calibri"/>
              </a:rPr>
              <a:t>12</a:t>
            </a:fld>
            <a:endParaRPr sz="1200" b="0" i="0" u="none" strike="noStrike" cap="none">
              <a:solidFill>
                <a:srgbClr val="FFFFFF"/>
              </a:solidFill>
              <a:latin typeface="Calibri"/>
              <a:ea typeface="Calibri"/>
              <a:cs typeface="Calibri"/>
              <a:sym typeface="Calibri"/>
            </a:endParaRPr>
          </a:p>
        </p:txBody>
      </p:sp>
      <p:sp>
        <p:nvSpPr>
          <p:cNvPr id="237" name="Google Shape;237;p42"/>
          <p:cNvSpPr txBox="1"/>
          <p:nvPr/>
        </p:nvSpPr>
        <p:spPr>
          <a:xfrm>
            <a:off x="481294" y="1447507"/>
            <a:ext cx="6093900" cy="4248300"/>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2400" b="1" i="0" u="none" strike="noStrike" cap="none">
                <a:solidFill>
                  <a:srgbClr val="000000"/>
                </a:solidFill>
                <a:latin typeface="Calibri"/>
                <a:ea typeface="Calibri"/>
                <a:cs typeface="Calibri"/>
                <a:sym typeface="Calibri"/>
              </a:rPr>
              <a:t>In the chat (or raise your hand to speak):</a:t>
            </a:r>
            <a:r>
              <a:rPr lang="en-CA" sz="2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600"/>
              </a:spcBef>
              <a:spcAft>
                <a:spcPts val="0"/>
              </a:spcAft>
              <a:buClr>
                <a:srgbClr val="000000"/>
              </a:buClr>
              <a:buSzPts val="2400"/>
              <a:buFont typeface="Arial"/>
              <a:buNone/>
            </a:pPr>
            <a:r>
              <a:rPr lang="en-CA" sz="2400">
                <a:latin typeface="Calibri"/>
                <a:ea typeface="Calibri"/>
                <a:cs typeface="Calibri"/>
                <a:sym typeface="Calibri"/>
              </a:rPr>
              <a:t>Going back to our three examples:</a:t>
            </a:r>
            <a:endParaRPr sz="2400">
              <a:latin typeface="Calibri"/>
              <a:ea typeface="Calibri"/>
              <a:cs typeface="Calibri"/>
              <a:sym typeface="Calibri"/>
            </a:endParaRPr>
          </a:p>
          <a:p>
            <a:pPr marL="457200" marR="0" lvl="0" indent="-381000" algn="l" rtl="0">
              <a:lnSpc>
                <a:spcPct val="100000"/>
              </a:lnSpc>
              <a:spcBef>
                <a:spcPts val="600"/>
              </a:spcBef>
              <a:spcAft>
                <a:spcPts val="0"/>
              </a:spcAft>
              <a:buSzPts val="2400"/>
              <a:buFont typeface="Calibri"/>
              <a:buAutoNum type="arabicPeriod"/>
            </a:pPr>
            <a:r>
              <a:rPr lang="en-CA" sz="2400">
                <a:latin typeface="Calibri"/>
                <a:ea typeface="Calibri"/>
                <a:cs typeface="Calibri"/>
                <a:sym typeface="Calibri"/>
              </a:rPr>
              <a:t>Gun manufacturing instructions</a:t>
            </a: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AutoNum type="arabicPeriod"/>
            </a:pPr>
            <a:r>
              <a:rPr lang="en-CA" sz="2400">
                <a:latin typeface="Calibri"/>
                <a:ea typeface="Calibri"/>
                <a:cs typeface="Calibri"/>
                <a:sym typeface="Calibri"/>
              </a:rPr>
              <a:t>False COVID information</a:t>
            </a: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AutoNum type="arabicPeriod"/>
            </a:pPr>
            <a:r>
              <a:rPr lang="en-CA" sz="2400">
                <a:latin typeface="Calibri"/>
                <a:ea typeface="Calibri"/>
                <a:cs typeface="Calibri"/>
                <a:sym typeface="Calibri"/>
              </a:rPr>
              <a:t>A call to “take back” Parliament</a:t>
            </a:r>
            <a:endParaRPr sz="2400">
              <a:latin typeface="Calibri"/>
              <a:ea typeface="Calibri"/>
              <a:cs typeface="Calibri"/>
              <a:sym typeface="Calibri"/>
            </a:endParaRPr>
          </a:p>
          <a:p>
            <a:pPr marL="285750" marR="0" lvl="0" indent="-133350" algn="l" rtl="0">
              <a:lnSpc>
                <a:spcPct val="100000"/>
              </a:lnSpc>
              <a:spcBef>
                <a:spcPts val="600"/>
              </a:spcBef>
              <a:spcAft>
                <a:spcPts val="0"/>
              </a:spcAft>
              <a:buClr>
                <a:srgbClr val="000000"/>
              </a:buClr>
              <a:buSzPts val="2400"/>
              <a:buFont typeface="Arial"/>
              <a:buNone/>
            </a:pPr>
            <a:endParaRPr sz="2400">
              <a:latin typeface="Calibri"/>
              <a:ea typeface="Calibri"/>
              <a:cs typeface="Calibri"/>
              <a:sym typeface="Calibri"/>
            </a:endParaRPr>
          </a:p>
          <a:p>
            <a:pPr marL="285750" marR="0" lvl="0" indent="-133350" algn="l" rtl="0">
              <a:lnSpc>
                <a:spcPct val="100000"/>
              </a:lnSpc>
              <a:spcBef>
                <a:spcPts val="600"/>
              </a:spcBef>
              <a:spcAft>
                <a:spcPts val="0"/>
              </a:spcAft>
              <a:buClr>
                <a:srgbClr val="000000"/>
              </a:buClr>
              <a:buSzPts val="2400"/>
              <a:buFont typeface="Arial"/>
              <a:buNone/>
            </a:pPr>
            <a:r>
              <a:rPr lang="en-CA" sz="2400">
                <a:latin typeface="Calibri"/>
                <a:ea typeface="Calibri"/>
                <a:cs typeface="Calibri"/>
                <a:sym typeface="Calibri"/>
              </a:rPr>
              <a:t>How compelling do you find Mill’s argument for each of these three examples? </a:t>
            </a:r>
            <a:endParaRPr sz="2400">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101a47a8dda_0_1" descr="A picture containing person&#10;&#10;Description automatically generated"/>
          <p:cNvPicPr preferRelativeResize="0"/>
          <p:nvPr/>
        </p:nvPicPr>
        <p:blipFill rotWithShape="1">
          <a:blip r:embed="rId3">
            <a:alphaModFix amt="30000"/>
          </a:blip>
          <a:srcRect l="16982" r="24975"/>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244" name="Google Shape;244;g101a47a8dda_0_1"/>
          <p:cNvSpPr txBox="1">
            <a:spLocks noGrp="1"/>
          </p:cNvSpPr>
          <p:nvPr>
            <p:ph type="title"/>
          </p:nvPr>
        </p:nvSpPr>
        <p:spPr>
          <a:xfrm>
            <a:off x="3876382" y="241908"/>
            <a:ext cx="486600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chemeClr val="dk1"/>
                </a:solidFill>
              </a:rPr>
              <a:t>Discussion Question</a:t>
            </a:r>
            <a:endParaRPr sz="4800" dirty="0"/>
          </a:p>
        </p:txBody>
      </p:sp>
      <p:sp>
        <p:nvSpPr>
          <p:cNvPr id="245" name="Google Shape;245;g101a47a8dda_0_1"/>
          <p:cNvSpPr txBox="1">
            <a:spLocks noGrp="1"/>
          </p:cNvSpPr>
          <p:nvPr>
            <p:ph type="body" idx="1"/>
          </p:nvPr>
        </p:nvSpPr>
        <p:spPr>
          <a:xfrm>
            <a:off x="838200" y="2333297"/>
            <a:ext cx="4619700" cy="384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246" name="Google Shape;246;g101a47a8dda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sz="1200" b="0" i="0" u="none" strike="noStrike" cap="none">
                <a:solidFill>
                  <a:srgbClr val="FFFFFF"/>
                </a:solidFill>
                <a:latin typeface="Calibri"/>
                <a:ea typeface="Calibri"/>
                <a:cs typeface="Calibri"/>
                <a:sym typeface="Calibri"/>
              </a:rPr>
              <a:t>13</a:t>
            </a:fld>
            <a:endParaRPr sz="1200" b="0" i="0" u="none" strike="noStrike" cap="none">
              <a:solidFill>
                <a:srgbClr val="FFFFFF"/>
              </a:solidFill>
              <a:latin typeface="Calibri"/>
              <a:ea typeface="Calibri"/>
              <a:cs typeface="Calibri"/>
              <a:sym typeface="Calibri"/>
            </a:endParaRPr>
          </a:p>
        </p:txBody>
      </p:sp>
      <p:sp>
        <p:nvSpPr>
          <p:cNvPr id="247" name="Google Shape;247;g101a47a8dda_0_1"/>
          <p:cNvSpPr txBox="1"/>
          <p:nvPr/>
        </p:nvSpPr>
        <p:spPr>
          <a:xfrm>
            <a:off x="481294" y="1447507"/>
            <a:ext cx="6093900" cy="3508612"/>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2400" b="1" i="0" u="none" strike="noStrike" cap="none" dirty="0">
                <a:solidFill>
                  <a:srgbClr val="000000"/>
                </a:solidFill>
                <a:latin typeface="Calibri"/>
                <a:ea typeface="Calibri"/>
                <a:cs typeface="Calibri"/>
                <a:sym typeface="Calibri"/>
              </a:rPr>
              <a:t>In the chat (or raise your hand to speak):</a:t>
            </a:r>
            <a:r>
              <a:rPr lang="en-CA" sz="24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r>
              <a:rPr lang="en-CA" sz="2400" b="0" i="0" u="none" strike="noStrike" cap="none" dirty="0">
                <a:solidFill>
                  <a:srgbClr val="000000"/>
                </a:solidFill>
                <a:latin typeface="Calibri"/>
                <a:ea typeface="Calibri"/>
                <a:cs typeface="Calibri"/>
                <a:sym typeface="Calibri"/>
              </a:rPr>
              <a:t>Let’s now assume that there are no failures of content moderation.</a:t>
            </a: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r>
              <a:rPr lang="en-CA" sz="2400" b="0" i="0" u="none" strike="noStrike" cap="none" dirty="0">
                <a:solidFill>
                  <a:srgbClr val="000000"/>
                </a:solidFill>
                <a:latin typeface="Calibri"/>
                <a:ea typeface="Calibri"/>
                <a:cs typeface="Calibri"/>
                <a:sym typeface="Calibri"/>
              </a:rPr>
              <a:t>What other ethical issues might arise with recommender systems?</a:t>
            </a:r>
            <a:endParaRPr sz="1400" b="0" i="0" u="none" strike="noStrike" cap="none" dirty="0">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251"/>
        <p:cNvGrpSpPr/>
        <p:nvPr/>
      </p:nvGrpSpPr>
      <p:grpSpPr>
        <a:xfrm>
          <a:off x="0" y="0"/>
          <a:ext cx="0" cy="0"/>
          <a:chOff x="0" y="0"/>
          <a:chExt cx="0" cy="0"/>
        </a:xfrm>
      </p:grpSpPr>
      <p:sp>
        <p:nvSpPr>
          <p:cNvPr id="252" name="Google Shape;252;p12"/>
          <p:cNvSpPr txBox="1">
            <a:spLocks noGrp="1"/>
          </p:cNvSpPr>
          <p:nvPr>
            <p:ph type="body" idx="1"/>
          </p:nvPr>
        </p:nvSpPr>
        <p:spPr>
          <a:xfrm>
            <a:off x="1030310" y="1294536"/>
            <a:ext cx="9841039"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latin typeface="Calibri"/>
              <a:ea typeface="Calibri"/>
              <a:cs typeface="Calibri"/>
              <a:sym typeface="Calibri"/>
            </a:endParaRPr>
          </a:p>
          <a:p>
            <a:pPr marL="457200" lvl="0" indent="-406400" algn="l" rtl="0">
              <a:lnSpc>
                <a:spcPct val="90000"/>
              </a:lnSpc>
              <a:spcBef>
                <a:spcPts val="1000"/>
              </a:spcBef>
              <a:spcAft>
                <a:spcPts val="0"/>
              </a:spcAft>
              <a:buSzPts val="2800"/>
              <a:buFont typeface="Calibri"/>
              <a:buChar char="•"/>
            </a:pPr>
            <a:r>
              <a:rPr lang="en-CA">
                <a:latin typeface="Calibri"/>
                <a:ea typeface="Calibri"/>
                <a:cs typeface="Calibri"/>
                <a:sym typeface="Calibri"/>
              </a:rPr>
              <a:t>Recommender systems don’t just give users the opportunity to look up certain content they are interested in. </a:t>
            </a:r>
            <a:endParaRPr>
              <a:latin typeface="Calibri"/>
              <a:ea typeface="Calibri"/>
              <a:cs typeface="Calibri"/>
              <a:sym typeface="Calibri"/>
            </a:endParaRPr>
          </a:p>
          <a:p>
            <a:pPr marL="457200" lvl="0" indent="-406400" algn="l" rtl="0">
              <a:lnSpc>
                <a:spcPct val="90000"/>
              </a:lnSpc>
              <a:spcBef>
                <a:spcPts val="1000"/>
              </a:spcBef>
              <a:spcAft>
                <a:spcPts val="0"/>
              </a:spcAft>
              <a:buSzPts val="2800"/>
              <a:buFont typeface="Calibri"/>
              <a:buChar char="•"/>
            </a:pPr>
            <a:r>
              <a:rPr lang="en-CA">
                <a:latin typeface="Calibri"/>
                <a:ea typeface="Calibri"/>
                <a:cs typeface="Calibri"/>
                <a:sym typeface="Calibri"/>
              </a:rPr>
              <a:t>They also choose which content to </a:t>
            </a:r>
            <a:r>
              <a:rPr lang="en-CA" b="1"/>
              <a:t>amplify </a:t>
            </a:r>
            <a:r>
              <a:rPr lang="en-CA">
                <a:latin typeface="Calibri"/>
                <a:ea typeface="Calibri"/>
                <a:cs typeface="Calibri"/>
                <a:sym typeface="Calibri"/>
              </a:rPr>
              <a:t>(by posting it more prominently or more often</a:t>
            </a:r>
            <a:r>
              <a:rPr lang="en-CA"/>
              <a:t>)</a:t>
            </a:r>
            <a:r>
              <a:rPr lang="en-CA">
                <a:latin typeface="Calibri"/>
                <a:ea typeface="Calibri"/>
                <a:cs typeface="Calibri"/>
                <a:sym typeface="Calibri"/>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253" name="Google Shape;25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54" name="Google Shape;254;p12"/>
          <p:cNvSpPr txBox="1">
            <a:spLocks noGrp="1"/>
          </p:cNvSpPr>
          <p:nvPr>
            <p:ph type="title"/>
          </p:nvPr>
        </p:nvSpPr>
        <p:spPr>
          <a:xfrm>
            <a:off x="1987456" y="209119"/>
            <a:ext cx="821708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a:t>Issue 2</a:t>
            </a:r>
            <a:r>
              <a:rPr lang="en-CA">
                <a:solidFill>
                  <a:schemeClr val="lt1"/>
                </a:solidFill>
              </a:rPr>
              <a:t>: The Feed</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258"/>
        <p:cNvGrpSpPr/>
        <p:nvPr/>
      </p:nvGrpSpPr>
      <p:grpSpPr>
        <a:xfrm>
          <a:off x="0" y="0"/>
          <a:ext cx="0" cy="0"/>
          <a:chOff x="0" y="0"/>
          <a:chExt cx="0" cy="0"/>
        </a:xfrm>
      </p:grpSpPr>
      <p:sp>
        <p:nvSpPr>
          <p:cNvPr id="296" name="Google Shape;296;p41"/>
          <p:cNvSpPr/>
          <p:nvPr/>
        </p:nvSpPr>
        <p:spPr>
          <a:xfrm>
            <a:off x="240145" y="240145"/>
            <a:ext cx="7204364" cy="6377710"/>
          </a:xfrm>
          <a:prstGeom prst="roundRect">
            <a:avLst>
              <a:gd name="adj" fmla="val 16667"/>
            </a:avLst>
          </a:prstGeom>
          <a:solidFill>
            <a:srgbClr val="D8D8D8">
              <a:alpha val="9019"/>
            </a:srgbClr>
          </a:solidFill>
          <a:ln w="25400" cap="flat" cmpd="sng">
            <a:solidFill>
              <a:srgbClr val="42719B">
                <a:alpha val="9019"/>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9" name="Google Shape;259;p41"/>
          <p:cNvSpPr/>
          <p:nvPr/>
        </p:nvSpPr>
        <p:spPr>
          <a:xfrm>
            <a:off x="614201" y="417062"/>
            <a:ext cx="1768622" cy="5523230"/>
          </a:xfrm>
          <a:prstGeom prst="roundRect">
            <a:avLst>
              <a:gd name="adj" fmla="val 16667"/>
            </a:avLst>
          </a:prstGeom>
          <a:solidFill>
            <a:schemeClr val="lt1">
              <a:alpha val="2000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0" name="Google Shape;260;p41"/>
          <p:cNvSpPr txBox="1">
            <a:spLocks noGrp="1"/>
          </p:cNvSpPr>
          <p:nvPr>
            <p:ph type="body" idx="1"/>
          </p:nvPr>
        </p:nvSpPr>
        <p:spPr>
          <a:xfrm>
            <a:off x="5874026" y="153468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261" name="Google Shape;261;p4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262" name="Google Shape;262;p41"/>
          <p:cNvSpPr txBox="1"/>
          <p:nvPr/>
        </p:nvSpPr>
        <p:spPr>
          <a:xfrm>
            <a:off x="9016498" y="1433581"/>
            <a:ext cx="3175500" cy="4995000"/>
          </a:xfrm>
          <a:prstGeom prst="rect">
            <a:avLst/>
          </a:prstGeom>
          <a:noFill/>
          <a:ln>
            <a:noFill/>
          </a:ln>
        </p:spPr>
        <p:txBody>
          <a:bodyPr spcFirstLastPara="1" wrap="square" lIns="91425" tIns="45700" rIns="91425" bIns="45700" anchor="t" anchorCtr="0">
            <a:normAutofit/>
          </a:bodyPr>
          <a:lstStyle/>
          <a:p>
            <a:pPr marL="45720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FFFFFF"/>
              </a:buClr>
              <a:buSzPts val="2162"/>
              <a:buFont typeface="Arial"/>
              <a:buNone/>
            </a:pPr>
            <a:endParaRPr sz="2000" b="0" i="0" u="none" strike="noStrike" cap="none" dirty="0">
              <a:solidFill>
                <a:srgbClr val="000000"/>
              </a:solidFill>
              <a:latin typeface="Garamond"/>
              <a:ea typeface="Garamond"/>
              <a:cs typeface="Garamond"/>
              <a:sym typeface="Garamond"/>
            </a:endParaRPr>
          </a:p>
          <a:p>
            <a:pPr marL="228600" marR="0" lvl="0" indent="-76200" algn="l" rtl="0">
              <a:lnSpc>
                <a:spcPct val="90000"/>
              </a:lnSpc>
              <a:spcBef>
                <a:spcPts val="1000"/>
              </a:spcBef>
              <a:spcAft>
                <a:spcPts val="0"/>
              </a:spcAft>
              <a:buClr>
                <a:srgbClr val="FFFFFF"/>
              </a:buClr>
              <a:buSzPts val="2595"/>
              <a:buFont typeface="Arial"/>
              <a:buNone/>
            </a:pPr>
            <a:endParaRPr sz="2400" b="0" i="0" u="none" strike="noStrike" cap="none" dirty="0">
              <a:solidFill>
                <a:srgbClr val="FFFFFF"/>
              </a:solidFill>
              <a:latin typeface="Garamond"/>
              <a:ea typeface="Garamond"/>
              <a:cs typeface="Garamond"/>
              <a:sym typeface="Garamond"/>
            </a:endParaRPr>
          </a:p>
          <a:p>
            <a:pPr marL="0" marR="0" lvl="0" indent="0" algn="l" rtl="0">
              <a:lnSpc>
                <a:spcPct val="90000"/>
              </a:lnSpc>
              <a:spcBef>
                <a:spcPts val="1000"/>
              </a:spcBef>
              <a:spcAft>
                <a:spcPts val="0"/>
              </a:spcAft>
              <a:buClr>
                <a:srgbClr val="FFFFFF"/>
              </a:buClr>
              <a:buSzPts val="2595"/>
              <a:buFont typeface="Arial"/>
              <a:buNone/>
            </a:pPr>
            <a:r>
              <a:rPr lang="en-CA" sz="15100" b="0" i="0" u="none" strike="noStrike" cap="none" dirty="0">
                <a:solidFill>
                  <a:srgbClr val="FFFFFF"/>
                </a:solidFill>
                <a:latin typeface="Garamond"/>
                <a:ea typeface="Garamond"/>
                <a:cs typeface="Garamond"/>
                <a:sym typeface="Garamond"/>
              </a:rPr>
              <a:t>{  }</a:t>
            </a:r>
            <a:endParaRPr sz="15100" b="0" i="0" u="none" strike="noStrike" cap="none" dirty="0">
              <a:solidFill>
                <a:srgbClr val="000000"/>
              </a:solidFill>
              <a:latin typeface="Arial"/>
              <a:ea typeface="Arial"/>
              <a:cs typeface="Arial"/>
              <a:sym typeface="Arial"/>
            </a:endParaRPr>
          </a:p>
        </p:txBody>
      </p:sp>
      <p:sp>
        <p:nvSpPr>
          <p:cNvPr id="267" name="Google Shape;267;p41"/>
          <p:cNvSpPr/>
          <p:nvPr/>
        </p:nvSpPr>
        <p:spPr>
          <a:xfrm>
            <a:off x="7512550" y="3178677"/>
            <a:ext cx="1809829" cy="980045"/>
          </a:xfrm>
          <a:prstGeom prst="rightArrow">
            <a:avLst>
              <a:gd name="adj1" fmla="val 50000"/>
              <a:gd name="adj2" fmla="val 50000"/>
            </a:avLst>
          </a:prstGeom>
          <a:solidFill>
            <a:srgbClr val="F2F2F2">
              <a:alpha val="20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8" name="Google Shape;268;p41"/>
          <p:cNvSpPr txBox="1"/>
          <p:nvPr/>
        </p:nvSpPr>
        <p:spPr>
          <a:xfrm>
            <a:off x="7425415" y="3468644"/>
            <a:ext cx="17686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To maximize</a:t>
            </a:r>
            <a:endParaRPr sz="1400" b="0" i="0" u="none" strike="noStrike" cap="none">
              <a:solidFill>
                <a:srgbClr val="000000"/>
              </a:solidFill>
              <a:latin typeface="Arial"/>
              <a:ea typeface="Arial"/>
              <a:cs typeface="Arial"/>
              <a:sym typeface="Arial"/>
            </a:endParaRPr>
          </a:p>
        </p:txBody>
      </p:sp>
      <p:sp>
        <p:nvSpPr>
          <p:cNvPr id="269" name="Google Shape;269;p41"/>
          <p:cNvSpPr txBox="1"/>
          <p:nvPr/>
        </p:nvSpPr>
        <p:spPr>
          <a:xfrm>
            <a:off x="9603780" y="3058604"/>
            <a:ext cx="1833147"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FFFFFF"/>
                </a:solidFill>
                <a:latin typeface="Arial"/>
                <a:ea typeface="Arial"/>
                <a:cs typeface="Arial"/>
                <a:sym typeface="Arial"/>
              </a:rPr>
              <a:t>Clicks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FFFFFF"/>
                </a:solidFill>
                <a:latin typeface="Arial"/>
                <a:ea typeface="Arial"/>
                <a:cs typeface="Arial"/>
                <a:sym typeface="Arial"/>
              </a:rPr>
              <a:t>Viewing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FFFFFF"/>
                </a:solidFill>
                <a:latin typeface="Arial"/>
                <a:ea typeface="Arial"/>
                <a:cs typeface="Arial"/>
                <a:sym typeface="Arial"/>
              </a:rPr>
              <a:t>Engagement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FFFFFF"/>
                </a:solidFill>
                <a:latin typeface="Arial"/>
                <a:ea typeface="Arial"/>
                <a:cs typeface="Arial"/>
                <a:sym typeface="Arial"/>
              </a:rPr>
              <a:t>Logins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FFFFFF"/>
                </a:solidFill>
                <a:latin typeface="Arial"/>
                <a:ea typeface="Arial"/>
                <a:cs typeface="Arial"/>
                <a:sym typeface="Arial"/>
              </a:rPr>
              <a:t>Etc</a:t>
            </a:r>
            <a:endParaRPr sz="1800" b="0" i="0" u="none" strike="noStrike" cap="none">
              <a:solidFill>
                <a:srgbClr val="FFFFFF"/>
              </a:solidFill>
              <a:latin typeface="Arial"/>
              <a:ea typeface="Arial"/>
              <a:cs typeface="Arial"/>
              <a:sym typeface="Arial"/>
            </a:endParaRPr>
          </a:p>
        </p:txBody>
      </p:sp>
      <p:sp>
        <p:nvSpPr>
          <p:cNvPr id="270" name="Google Shape;270;p41"/>
          <p:cNvSpPr/>
          <p:nvPr/>
        </p:nvSpPr>
        <p:spPr>
          <a:xfrm>
            <a:off x="1318402" y="1430088"/>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41"/>
          <p:cNvSpPr/>
          <p:nvPr/>
        </p:nvSpPr>
        <p:spPr>
          <a:xfrm>
            <a:off x="1318402" y="2634413"/>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2" name="Google Shape;272;p41"/>
          <p:cNvSpPr/>
          <p:nvPr/>
        </p:nvSpPr>
        <p:spPr>
          <a:xfrm>
            <a:off x="1311561" y="3803721"/>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Google Shape;273;p41"/>
          <p:cNvSpPr/>
          <p:nvPr/>
        </p:nvSpPr>
        <p:spPr>
          <a:xfrm>
            <a:off x="1295060" y="5008333"/>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41"/>
          <p:cNvSpPr txBox="1"/>
          <p:nvPr/>
        </p:nvSpPr>
        <p:spPr>
          <a:xfrm>
            <a:off x="501584" y="5357044"/>
            <a:ext cx="19938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75" name="Google Shape;275;p41"/>
          <p:cNvSpPr/>
          <p:nvPr/>
        </p:nvSpPr>
        <p:spPr>
          <a:xfrm>
            <a:off x="2880468" y="417062"/>
            <a:ext cx="1768622" cy="5523230"/>
          </a:xfrm>
          <a:prstGeom prst="roundRect">
            <a:avLst>
              <a:gd name="adj" fmla="val 16667"/>
            </a:avLst>
          </a:prstGeom>
          <a:solidFill>
            <a:schemeClr val="lt1">
              <a:alpha val="2000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0" name="Google Shape;280;p41"/>
          <p:cNvSpPr/>
          <p:nvPr/>
        </p:nvSpPr>
        <p:spPr>
          <a:xfrm>
            <a:off x="3584669" y="1430088"/>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41"/>
          <p:cNvSpPr/>
          <p:nvPr/>
        </p:nvSpPr>
        <p:spPr>
          <a:xfrm>
            <a:off x="3584669" y="2599109"/>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2" name="Google Shape;282;p41"/>
          <p:cNvSpPr/>
          <p:nvPr/>
        </p:nvSpPr>
        <p:spPr>
          <a:xfrm>
            <a:off x="3577828" y="3823849"/>
            <a:ext cx="360218" cy="281663"/>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3" name="Google Shape;283;p41"/>
          <p:cNvSpPr/>
          <p:nvPr/>
        </p:nvSpPr>
        <p:spPr>
          <a:xfrm>
            <a:off x="3561327" y="5008333"/>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41"/>
          <p:cNvSpPr txBox="1"/>
          <p:nvPr/>
        </p:nvSpPr>
        <p:spPr>
          <a:xfrm>
            <a:off x="2833099" y="5364894"/>
            <a:ext cx="19938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85" name="Google Shape;285;p41"/>
          <p:cNvSpPr/>
          <p:nvPr/>
        </p:nvSpPr>
        <p:spPr>
          <a:xfrm>
            <a:off x="5108624" y="421618"/>
            <a:ext cx="1768622" cy="5523230"/>
          </a:xfrm>
          <a:prstGeom prst="roundRect">
            <a:avLst>
              <a:gd name="adj" fmla="val 16667"/>
            </a:avLst>
          </a:prstGeom>
          <a:solidFill>
            <a:schemeClr val="lt1">
              <a:alpha val="2000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41"/>
          <p:cNvSpPr/>
          <p:nvPr/>
        </p:nvSpPr>
        <p:spPr>
          <a:xfrm>
            <a:off x="5812825" y="1434644"/>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41"/>
          <p:cNvSpPr/>
          <p:nvPr/>
        </p:nvSpPr>
        <p:spPr>
          <a:xfrm>
            <a:off x="5812825" y="2638969"/>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41"/>
          <p:cNvSpPr/>
          <p:nvPr/>
        </p:nvSpPr>
        <p:spPr>
          <a:xfrm>
            <a:off x="5805984" y="3808277"/>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p41"/>
          <p:cNvSpPr/>
          <p:nvPr/>
        </p:nvSpPr>
        <p:spPr>
          <a:xfrm>
            <a:off x="5789483" y="5012889"/>
            <a:ext cx="360218" cy="301791"/>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1" name="Google Shape;291;p41"/>
          <p:cNvSpPr txBox="1"/>
          <p:nvPr/>
        </p:nvSpPr>
        <p:spPr>
          <a:xfrm>
            <a:off x="4996007" y="5361600"/>
            <a:ext cx="19938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95" name="Google Shape;295;p41"/>
          <p:cNvSpPr txBox="1"/>
          <p:nvPr/>
        </p:nvSpPr>
        <p:spPr>
          <a:xfrm>
            <a:off x="2693516" y="6161794"/>
            <a:ext cx="24151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Choose between….</a:t>
            </a:r>
            <a:endParaRPr sz="1400" b="0" i="0" u="none" strike="noStrike" cap="none">
              <a:solidFill>
                <a:srgbClr val="000000"/>
              </a:solidFill>
              <a:latin typeface="Arial"/>
              <a:ea typeface="Arial"/>
              <a:cs typeface="Arial"/>
              <a:sym typeface="Arial"/>
            </a:endParaRPr>
          </a:p>
        </p:txBody>
      </p:sp>
      <p:pic>
        <p:nvPicPr>
          <p:cNvPr id="40" name="Picture 39" descr="A picture containing outdoor&#10;&#10;Description automatically generated">
            <a:extLst>
              <a:ext uri="{FF2B5EF4-FFF2-40B4-BE49-F238E27FC236}">
                <a16:creationId xmlns:a16="http://schemas.microsoft.com/office/drawing/2014/main" id="{C52B2933-C54C-4FF0-A18B-8692046D80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653" t="51637" r="22702" b="1"/>
          <a:stretch/>
        </p:blipFill>
        <p:spPr>
          <a:xfrm>
            <a:off x="872856" y="521792"/>
            <a:ext cx="1302009" cy="900052"/>
          </a:xfrm>
          <a:prstGeom prst="rect">
            <a:avLst/>
          </a:prstGeom>
        </p:spPr>
      </p:pic>
      <p:pic>
        <p:nvPicPr>
          <p:cNvPr id="41" name="Picture 40" descr="A person on a swing&#10;&#10;Description automatically generated with low confidence">
            <a:extLst>
              <a:ext uri="{FF2B5EF4-FFF2-40B4-BE49-F238E27FC236}">
                <a16:creationId xmlns:a16="http://schemas.microsoft.com/office/drawing/2014/main" id="{FE2F0D4C-0872-4F74-9B2E-E56D4F8921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2322" y="1721382"/>
            <a:ext cx="1322543" cy="881695"/>
          </a:xfrm>
          <a:prstGeom prst="rect">
            <a:avLst/>
          </a:prstGeom>
        </p:spPr>
      </p:pic>
      <p:pic>
        <p:nvPicPr>
          <p:cNvPr id="42" name="Picture 41" descr="A picture containing eyepatch&#10;&#10;Description automatically generated">
            <a:extLst>
              <a:ext uri="{FF2B5EF4-FFF2-40B4-BE49-F238E27FC236}">
                <a16:creationId xmlns:a16="http://schemas.microsoft.com/office/drawing/2014/main" id="{CB1DE211-89D2-4FC3-A43B-2279C15FDF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733" y="2937464"/>
            <a:ext cx="1377868" cy="875106"/>
          </a:xfrm>
          <a:prstGeom prst="rect">
            <a:avLst/>
          </a:prstGeom>
        </p:spPr>
      </p:pic>
      <p:pic>
        <p:nvPicPr>
          <p:cNvPr id="43" name="Picture 42" descr="A city with tall buildings&#10;&#10;Description automatically generated with medium confidence">
            <a:extLst>
              <a:ext uri="{FF2B5EF4-FFF2-40B4-BE49-F238E27FC236}">
                <a16:creationId xmlns:a16="http://schemas.microsoft.com/office/drawing/2014/main" id="{BFD2805E-BDC2-485A-8ED1-D1FB179F6A2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2379" y="4105511"/>
            <a:ext cx="1342962" cy="838485"/>
          </a:xfrm>
          <a:prstGeom prst="rect">
            <a:avLst/>
          </a:prstGeom>
        </p:spPr>
      </p:pic>
      <p:pic>
        <p:nvPicPr>
          <p:cNvPr id="44" name="Picture 43" descr="A city with tall buildings&#10;&#10;Description automatically generated with medium confidence">
            <a:extLst>
              <a:ext uri="{FF2B5EF4-FFF2-40B4-BE49-F238E27FC236}">
                <a16:creationId xmlns:a16="http://schemas.microsoft.com/office/drawing/2014/main" id="{3613CC48-05A5-4407-990D-B169B1D4DA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69183" y="542443"/>
            <a:ext cx="1342962" cy="895308"/>
          </a:xfrm>
          <a:prstGeom prst="rect">
            <a:avLst/>
          </a:prstGeom>
        </p:spPr>
      </p:pic>
      <p:pic>
        <p:nvPicPr>
          <p:cNvPr id="45" name="Picture 44" descr="A picture containing eyepatch&#10;&#10;Description automatically generated">
            <a:extLst>
              <a:ext uri="{FF2B5EF4-FFF2-40B4-BE49-F238E27FC236}">
                <a16:creationId xmlns:a16="http://schemas.microsoft.com/office/drawing/2014/main" id="{0C0E35C3-DBF9-4C33-AD05-51993450B0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2682" y="1735386"/>
            <a:ext cx="1377868" cy="875106"/>
          </a:xfrm>
          <a:prstGeom prst="rect">
            <a:avLst/>
          </a:prstGeom>
        </p:spPr>
      </p:pic>
      <p:pic>
        <p:nvPicPr>
          <p:cNvPr id="46" name="Picture 45" descr="A person on a swing&#10;&#10;Description automatically generated with low confidence">
            <a:extLst>
              <a:ext uri="{FF2B5EF4-FFF2-40B4-BE49-F238E27FC236}">
                <a16:creationId xmlns:a16="http://schemas.microsoft.com/office/drawing/2014/main" id="{1C9EB14B-B490-43A5-A202-34A98BB0BC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19261" y="2917250"/>
            <a:ext cx="1322543" cy="881695"/>
          </a:xfrm>
          <a:prstGeom prst="rect">
            <a:avLst/>
          </a:prstGeom>
        </p:spPr>
      </p:pic>
      <p:pic>
        <p:nvPicPr>
          <p:cNvPr id="47" name="Picture 46" descr="A picture containing outdoor&#10;&#10;Description automatically generated">
            <a:extLst>
              <a:ext uri="{FF2B5EF4-FFF2-40B4-BE49-F238E27FC236}">
                <a16:creationId xmlns:a16="http://schemas.microsoft.com/office/drawing/2014/main" id="{B0F33960-2C40-489C-B97E-C162FDEEA9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653" t="51637" r="22702" b="1"/>
          <a:stretch/>
        </p:blipFill>
        <p:spPr>
          <a:xfrm>
            <a:off x="3113954" y="4130416"/>
            <a:ext cx="1302009" cy="900052"/>
          </a:xfrm>
          <a:prstGeom prst="rect">
            <a:avLst/>
          </a:prstGeom>
        </p:spPr>
      </p:pic>
      <p:pic>
        <p:nvPicPr>
          <p:cNvPr id="48" name="Picture 47" descr="A picture containing eyepatch&#10;&#10;Description automatically generated">
            <a:extLst>
              <a:ext uri="{FF2B5EF4-FFF2-40B4-BE49-F238E27FC236}">
                <a16:creationId xmlns:a16="http://schemas.microsoft.com/office/drawing/2014/main" id="{E77FC48C-F394-4619-ADAA-FB0E0C968B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53291" y="559663"/>
            <a:ext cx="1377868" cy="875106"/>
          </a:xfrm>
          <a:prstGeom prst="rect">
            <a:avLst/>
          </a:prstGeom>
        </p:spPr>
      </p:pic>
      <p:pic>
        <p:nvPicPr>
          <p:cNvPr id="49" name="Picture 48" descr="A picture containing eyepatch&#10;&#10;Description automatically generated">
            <a:extLst>
              <a:ext uri="{FF2B5EF4-FFF2-40B4-BE49-F238E27FC236}">
                <a16:creationId xmlns:a16="http://schemas.microsoft.com/office/drawing/2014/main" id="{21EA39DC-3931-4571-9E59-459DD806B7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5667" y="1712922"/>
            <a:ext cx="1377868" cy="875106"/>
          </a:xfrm>
          <a:prstGeom prst="rect">
            <a:avLst/>
          </a:prstGeom>
        </p:spPr>
      </p:pic>
      <p:pic>
        <p:nvPicPr>
          <p:cNvPr id="50" name="Picture 49" descr="A picture containing eyepatch&#10;&#10;Description automatically generated">
            <a:extLst>
              <a:ext uri="{FF2B5EF4-FFF2-40B4-BE49-F238E27FC236}">
                <a16:creationId xmlns:a16="http://schemas.microsoft.com/office/drawing/2014/main" id="{E50333D1-8A6D-49C6-B257-260ECD4830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0826" y="2909711"/>
            <a:ext cx="1377868" cy="875106"/>
          </a:xfrm>
          <a:prstGeom prst="rect">
            <a:avLst/>
          </a:prstGeom>
        </p:spPr>
      </p:pic>
      <p:pic>
        <p:nvPicPr>
          <p:cNvPr id="51" name="Picture 50" descr="A picture containing eyepatch&#10;&#10;Description automatically generated">
            <a:extLst>
              <a:ext uri="{FF2B5EF4-FFF2-40B4-BE49-F238E27FC236}">
                <a16:creationId xmlns:a16="http://schemas.microsoft.com/office/drawing/2014/main" id="{524BC51B-C20D-4576-B4EC-F9BA450350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4644" y="4098379"/>
            <a:ext cx="1377868" cy="8751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01"/>
        <p:cNvGrpSpPr/>
        <p:nvPr/>
      </p:nvGrpSpPr>
      <p:grpSpPr>
        <a:xfrm>
          <a:off x="0" y="0"/>
          <a:ext cx="0" cy="0"/>
          <a:chOff x="0" y="0"/>
          <a:chExt cx="0" cy="0"/>
        </a:xfrm>
      </p:grpSpPr>
      <p:sp>
        <p:nvSpPr>
          <p:cNvPr id="302" name="Google Shape;302;p6"/>
          <p:cNvSpPr txBox="1">
            <a:spLocks noGrp="1"/>
          </p:cNvSpPr>
          <p:nvPr>
            <p:ph type="body" idx="1"/>
          </p:nvPr>
        </p:nvSpPr>
        <p:spPr>
          <a:xfrm>
            <a:off x="5984451" y="162303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03" name="Google Shape;303;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304" name="Google Shape;304;p6"/>
          <p:cNvSpPr txBox="1"/>
          <p:nvPr/>
        </p:nvSpPr>
        <p:spPr>
          <a:xfrm>
            <a:off x="5874026" y="1238317"/>
            <a:ext cx="6317974" cy="269281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305" name="Google Shape;305;p6"/>
          <p:cNvSpPr txBox="1">
            <a:spLocks noGrp="1"/>
          </p:cNvSpPr>
          <p:nvPr>
            <p:ph type="title"/>
          </p:nvPr>
        </p:nvSpPr>
        <p:spPr>
          <a:xfrm>
            <a:off x="336176" y="-43623"/>
            <a:ext cx="1121851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2: The Feed</a:t>
            </a:r>
            <a:endParaRPr/>
          </a:p>
        </p:txBody>
      </p:sp>
      <p:sp>
        <p:nvSpPr>
          <p:cNvPr id="306" name="Google Shape;306;p6"/>
          <p:cNvSpPr txBox="1"/>
          <p:nvPr/>
        </p:nvSpPr>
        <p:spPr>
          <a:xfrm>
            <a:off x="6494925" y="1238325"/>
            <a:ext cx="5059800" cy="529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425450" marR="0" lvl="4" indent="-342900" algn="l" rtl="0">
              <a:lnSpc>
                <a:spcPct val="100000"/>
              </a:lnSpc>
              <a:spcBef>
                <a:spcPts val="0"/>
              </a:spcBef>
              <a:spcAft>
                <a:spcPts val="0"/>
              </a:spcAft>
              <a:buClr>
                <a:schemeClr val="lt1"/>
              </a:buClr>
              <a:buSzPts val="2300"/>
              <a:buFont typeface="Arial"/>
              <a:buChar char="•"/>
            </a:pPr>
            <a:r>
              <a:rPr lang="en-CA" sz="2000" b="0" i="0" u="none" strike="noStrike" cap="none">
                <a:solidFill>
                  <a:schemeClr val="lt1"/>
                </a:solidFill>
                <a:latin typeface="Calibri"/>
                <a:ea typeface="Calibri"/>
                <a:cs typeface="Calibri"/>
                <a:sym typeface="Calibri"/>
              </a:rPr>
              <a:t>In deciding which posts to present to users, Facebook has an explicit formula describing the relative weights of certain factors.</a:t>
            </a:r>
            <a:endParaRPr sz="2000" b="0" i="0" u="none" strike="noStrike" cap="none">
              <a:solidFill>
                <a:schemeClr val="lt1"/>
              </a:solidFill>
              <a:latin typeface="Calibri"/>
              <a:ea typeface="Calibri"/>
              <a:cs typeface="Calibri"/>
              <a:sym typeface="Calibri"/>
            </a:endParaRPr>
          </a:p>
          <a:p>
            <a:pPr marL="425450" marR="0" lvl="4" indent="-323850" algn="l" rtl="0">
              <a:lnSpc>
                <a:spcPct val="100000"/>
              </a:lnSpc>
              <a:spcBef>
                <a:spcPts val="0"/>
              </a:spcBef>
              <a:spcAft>
                <a:spcPts val="0"/>
              </a:spcAft>
              <a:buClr>
                <a:schemeClr val="lt1"/>
              </a:buClr>
              <a:buSzPts val="2000"/>
              <a:buFont typeface="Calibri"/>
              <a:buChar char="•"/>
            </a:pPr>
            <a:r>
              <a:rPr lang="en-CA" sz="2000" b="0" i="0" u="none" strike="noStrike" cap="none">
                <a:solidFill>
                  <a:schemeClr val="lt1"/>
                </a:solidFill>
                <a:latin typeface="Calibri"/>
                <a:ea typeface="Calibri"/>
                <a:cs typeface="Calibri"/>
                <a:sym typeface="Calibri"/>
              </a:rPr>
              <a:t>Facebook introduced this formula in order to drive more meaningful interactions. </a:t>
            </a:r>
            <a:endParaRPr sz="2000" b="0" i="0" u="none" strike="noStrike" cap="none">
              <a:solidFill>
                <a:schemeClr val="lt1"/>
              </a:solidFill>
              <a:latin typeface="Calibri"/>
              <a:ea typeface="Calibri"/>
              <a:cs typeface="Calibri"/>
              <a:sym typeface="Calibri"/>
            </a:endParaRPr>
          </a:p>
          <a:p>
            <a:pPr marL="425450" marR="0" lvl="4" indent="-342900" algn="l" rtl="0">
              <a:lnSpc>
                <a:spcPct val="100000"/>
              </a:lnSpc>
              <a:spcBef>
                <a:spcPts val="0"/>
              </a:spcBef>
              <a:spcAft>
                <a:spcPts val="0"/>
              </a:spcAft>
              <a:buClr>
                <a:schemeClr val="lt1"/>
              </a:buClr>
              <a:buSzPts val="2300"/>
              <a:buFont typeface="Arial"/>
              <a:buChar char="•"/>
            </a:pPr>
            <a:r>
              <a:rPr lang="en-CA" sz="2000" b="0" i="0" u="none" strike="noStrike" cap="none">
                <a:solidFill>
                  <a:schemeClr val="lt1"/>
                </a:solidFill>
                <a:latin typeface="Calibri"/>
                <a:ea typeface="Calibri"/>
                <a:cs typeface="Calibri"/>
                <a:sym typeface="Calibri"/>
              </a:rPr>
              <a:t>“The goal of the algorithm change was to reverse the decline in comments, and other forms of engagement, and to </a:t>
            </a:r>
            <a:r>
              <a:rPr lang="en-CA" sz="2000" b="0" i="0" u="none" strike="noStrike" cap="none">
                <a:solidFill>
                  <a:schemeClr val="lt1"/>
                </a:solidFill>
                <a:highlight>
                  <a:srgbClr val="808080"/>
                </a:highlight>
                <a:latin typeface="Calibri"/>
                <a:ea typeface="Calibri"/>
                <a:cs typeface="Calibri"/>
                <a:sym typeface="Calibri"/>
              </a:rPr>
              <a:t>encourage more original posting</a:t>
            </a:r>
            <a:r>
              <a:rPr lang="en-CA" sz="2000" b="0" i="0" u="none" strike="noStrike" cap="none">
                <a:solidFill>
                  <a:schemeClr val="lt1"/>
                </a:solidFill>
                <a:latin typeface="Calibri"/>
                <a:ea typeface="Calibri"/>
                <a:cs typeface="Calibri"/>
                <a:sym typeface="Calibri"/>
              </a:rPr>
              <a:t>. It would reward posts that garnered </a:t>
            </a:r>
            <a:r>
              <a:rPr lang="en-CA" sz="2000" b="0" i="0" u="none" strike="noStrike" cap="none">
                <a:solidFill>
                  <a:schemeClr val="lt1"/>
                </a:solidFill>
                <a:highlight>
                  <a:srgbClr val="808080"/>
                </a:highlight>
                <a:latin typeface="Calibri"/>
                <a:ea typeface="Calibri"/>
                <a:cs typeface="Calibri"/>
                <a:sym typeface="Calibri"/>
              </a:rPr>
              <a:t>more comments and emotion emojis, which were viewed as more meaningful than likes</a:t>
            </a:r>
            <a:r>
              <a:rPr lang="en-CA" sz="2000" b="0" i="0" u="none" strike="noStrike" cap="none">
                <a:solidFill>
                  <a:schemeClr val="lt1"/>
                </a:solidFill>
                <a:latin typeface="Calibri"/>
                <a:ea typeface="Calibri"/>
                <a:cs typeface="Calibri"/>
                <a:sym typeface="Calibri"/>
              </a:rPr>
              <a:t>, the documents show.”</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307" name="Google Shape;307;p6"/>
          <p:cNvPicPr preferRelativeResize="0"/>
          <p:nvPr/>
        </p:nvPicPr>
        <p:blipFill rotWithShape="1">
          <a:blip r:embed="rId3">
            <a:alphaModFix/>
          </a:blip>
          <a:srcRect/>
          <a:stretch/>
        </p:blipFill>
        <p:spPr>
          <a:xfrm>
            <a:off x="371905" y="1217261"/>
            <a:ext cx="5485714" cy="4104762"/>
          </a:xfrm>
          <a:prstGeom prst="rect">
            <a:avLst/>
          </a:prstGeom>
          <a:noFill/>
          <a:ln>
            <a:noFill/>
          </a:ln>
        </p:spPr>
      </p:pic>
      <p:sp>
        <p:nvSpPr>
          <p:cNvPr id="308" name="Google Shape;308;p6"/>
          <p:cNvSpPr txBox="1"/>
          <p:nvPr/>
        </p:nvSpPr>
        <p:spPr>
          <a:xfrm>
            <a:off x="822800" y="5322025"/>
            <a:ext cx="47394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dirty="0">
                <a:solidFill>
                  <a:schemeClr val="tx1"/>
                </a:solidFill>
                <a:highlight>
                  <a:srgbClr val="FFFF00"/>
                </a:highlight>
                <a:latin typeface="Calibri"/>
                <a:ea typeface="Calibri"/>
                <a:cs typeface="Calibri"/>
                <a:sym typeface="Calibri"/>
              </a:rPr>
              <a:t>Wall Street Journal, “Facebook Tried to Make Its Platform a Healthier Place. It Got Angrier Instead”</a:t>
            </a:r>
            <a:endParaRPr sz="1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13"/>
        <p:cNvGrpSpPr/>
        <p:nvPr/>
      </p:nvGrpSpPr>
      <p:grpSpPr>
        <a:xfrm>
          <a:off x="0" y="0"/>
          <a:ext cx="0" cy="0"/>
          <a:chOff x="0" y="0"/>
          <a:chExt cx="0" cy="0"/>
        </a:xfrm>
      </p:grpSpPr>
      <p:sp>
        <p:nvSpPr>
          <p:cNvPr id="314" name="Google Shape;314;gfcce11c8f2_0_8"/>
          <p:cNvSpPr txBox="1">
            <a:spLocks noGrp="1"/>
          </p:cNvSpPr>
          <p:nvPr>
            <p:ph type="body" idx="1"/>
          </p:nvPr>
        </p:nvSpPr>
        <p:spPr>
          <a:xfrm>
            <a:off x="5984451" y="162303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15" name="Google Shape;315;gfcce11c8f2_0_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316" name="Google Shape;316;gfcce11c8f2_0_8"/>
          <p:cNvSpPr txBox="1"/>
          <p:nvPr/>
        </p:nvSpPr>
        <p:spPr>
          <a:xfrm>
            <a:off x="5874026" y="1238317"/>
            <a:ext cx="6318000" cy="26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317" name="Google Shape;317;gfcce11c8f2_0_8"/>
          <p:cNvSpPr txBox="1">
            <a:spLocks noGrp="1"/>
          </p:cNvSpPr>
          <p:nvPr>
            <p:ph type="title"/>
          </p:nvPr>
        </p:nvSpPr>
        <p:spPr>
          <a:xfrm>
            <a:off x="336176" y="-43623"/>
            <a:ext cx="11218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2: The Feed</a:t>
            </a:r>
            <a:endParaRPr/>
          </a:p>
        </p:txBody>
      </p:sp>
      <p:sp>
        <p:nvSpPr>
          <p:cNvPr id="318" name="Google Shape;318;gfcce11c8f2_0_8"/>
          <p:cNvSpPr txBox="1"/>
          <p:nvPr/>
        </p:nvSpPr>
        <p:spPr>
          <a:xfrm>
            <a:off x="6797963" y="1238325"/>
            <a:ext cx="5058000" cy="520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2400" b="0" i="0" u="none" strike="noStrike" cap="none">
                <a:solidFill>
                  <a:schemeClr val="lt1"/>
                </a:solidFill>
                <a:latin typeface="Calibri"/>
                <a:ea typeface="Calibri"/>
                <a:cs typeface="Calibri"/>
                <a:sym typeface="Calibri"/>
              </a:rPr>
              <a:t>“While the FB platform offers people the opportunity to connect, share and engage, an </a:t>
            </a:r>
            <a:r>
              <a:rPr lang="en-CA" sz="2400" b="0" i="0" u="none" strike="noStrike" cap="none">
                <a:solidFill>
                  <a:schemeClr val="lt1"/>
                </a:solidFill>
                <a:highlight>
                  <a:srgbClr val="808080"/>
                </a:highlight>
                <a:latin typeface="Calibri"/>
                <a:ea typeface="Calibri"/>
                <a:cs typeface="Calibri"/>
                <a:sym typeface="Calibri"/>
              </a:rPr>
              <a:t>unfortunate side effect is that harmful and misinformative content can go viral</a:t>
            </a:r>
            <a:r>
              <a:rPr lang="en-CA" sz="2400" b="0" i="0" u="none" strike="noStrike" cap="none">
                <a:solidFill>
                  <a:schemeClr val="lt1"/>
                </a:solidFill>
                <a:latin typeface="Calibri"/>
                <a:ea typeface="Calibri"/>
                <a:cs typeface="Calibri"/>
                <a:sym typeface="Calibri"/>
              </a:rPr>
              <a:t>, often before we can catch it and mitigate its effects,” he wrote. “Political operatives and publishers tell us that they rely more on </a:t>
            </a:r>
            <a:r>
              <a:rPr lang="en-CA" sz="2400" b="0" i="0" u="none" strike="noStrike" cap="none">
                <a:solidFill>
                  <a:schemeClr val="lt1"/>
                </a:solidFill>
                <a:highlight>
                  <a:srgbClr val="808080"/>
                </a:highlight>
                <a:latin typeface="Calibri"/>
                <a:ea typeface="Calibri"/>
                <a:cs typeface="Calibri"/>
                <a:sym typeface="Calibri"/>
              </a:rPr>
              <a:t>negativity and sensationalism</a:t>
            </a:r>
            <a:r>
              <a:rPr lang="en-CA" sz="2400" b="0" i="0" u="none" strike="noStrike" cap="none">
                <a:solidFill>
                  <a:schemeClr val="lt1"/>
                </a:solidFill>
                <a:latin typeface="Calibri"/>
                <a:ea typeface="Calibri"/>
                <a:cs typeface="Calibri"/>
                <a:sym typeface="Calibri"/>
              </a:rPr>
              <a:t> for distribution due to recent algorithmic changes that favor reshares.”  (Internal Facebook Memo, quoted by the </a:t>
            </a:r>
            <a:r>
              <a:rPr lang="en-CA" sz="2400" b="0" i="1" u="none" strike="noStrike" cap="none">
                <a:solidFill>
                  <a:schemeClr val="lt1"/>
                </a:solidFill>
                <a:latin typeface="Calibri"/>
                <a:ea typeface="Calibri"/>
                <a:cs typeface="Calibri"/>
                <a:sym typeface="Calibri"/>
              </a:rPr>
              <a:t>Wall Street Journal</a:t>
            </a:r>
            <a:r>
              <a:rPr lang="en-CA" sz="2400" b="0" i="0" u="none" strike="noStrike" cap="none">
                <a:solidFill>
                  <a:schemeClr val="lt1"/>
                </a:solidFill>
                <a:latin typeface="Calibri"/>
                <a:ea typeface="Calibri"/>
                <a:cs typeface="Calibri"/>
                <a:sym typeface="Calibri"/>
              </a:rPr>
              <a:t>)</a:t>
            </a:r>
            <a:endParaRPr sz="2400" b="0" i="0" u="none" strike="noStrike" cap="none">
              <a:solidFill>
                <a:schemeClr val="lt1"/>
              </a:solidFill>
              <a:latin typeface="Calibri"/>
              <a:ea typeface="Calibri"/>
              <a:cs typeface="Calibri"/>
              <a:sym typeface="Calibri"/>
            </a:endParaRPr>
          </a:p>
        </p:txBody>
      </p:sp>
      <p:pic>
        <p:nvPicPr>
          <p:cNvPr id="3" name="Picture 2" descr="A person and person holding hands&#10;&#10;Description automatically generated with low confidence">
            <a:extLst>
              <a:ext uri="{FF2B5EF4-FFF2-40B4-BE49-F238E27FC236}">
                <a16:creationId xmlns:a16="http://schemas.microsoft.com/office/drawing/2014/main" id="{1A95F5D6-EA7A-431C-9F03-6008801B35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451" y="1472539"/>
            <a:ext cx="4569032" cy="30460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324"/>
        <p:cNvGrpSpPr/>
        <p:nvPr/>
      </p:nvGrpSpPr>
      <p:grpSpPr>
        <a:xfrm>
          <a:off x="0" y="0"/>
          <a:ext cx="0" cy="0"/>
          <a:chOff x="0" y="0"/>
          <a:chExt cx="0" cy="0"/>
        </a:xfrm>
      </p:grpSpPr>
      <p:sp>
        <p:nvSpPr>
          <p:cNvPr id="325" name="Google Shape;325;p8"/>
          <p:cNvSpPr/>
          <p:nvPr/>
        </p:nvSpPr>
        <p:spPr>
          <a:xfrm>
            <a:off x="381746" y="1441158"/>
            <a:ext cx="11548800" cy="2707500"/>
          </a:xfrm>
          <a:prstGeom prst="rect">
            <a:avLst/>
          </a:prstGeom>
          <a:solidFill>
            <a:srgbClr val="262626">
              <a:alpha val="9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6" name="Google Shape;326;p8"/>
          <p:cNvSpPr txBox="1">
            <a:spLocks noGrp="1"/>
          </p:cNvSpPr>
          <p:nvPr>
            <p:ph type="title"/>
          </p:nvPr>
        </p:nvSpPr>
        <p:spPr>
          <a:xfrm>
            <a:off x="910822" y="2302853"/>
            <a:ext cx="2889504" cy="1345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600"/>
              <a:buFont typeface="Calibri"/>
              <a:buNone/>
            </a:pPr>
            <a:r>
              <a:rPr lang="en-CA" sz="2600" dirty="0"/>
              <a:t>Group Exercise</a:t>
            </a:r>
            <a:endParaRPr dirty="0"/>
          </a:p>
        </p:txBody>
      </p:sp>
      <p:cxnSp>
        <p:nvCxnSpPr>
          <p:cNvPr id="327" name="Google Shape;327;p8"/>
          <p:cNvCxnSpPr/>
          <p:nvPr/>
        </p:nvCxnSpPr>
        <p:spPr>
          <a:xfrm rot="10800000">
            <a:off x="3631017" y="2514600"/>
            <a:ext cx="0" cy="9144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328" name="Google Shape;328;p8"/>
          <p:cNvSpPr txBox="1"/>
          <p:nvPr/>
        </p:nvSpPr>
        <p:spPr>
          <a:xfrm>
            <a:off x="4144675" y="971403"/>
            <a:ext cx="6759886" cy="5279271"/>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90000"/>
              </a:lnSpc>
              <a:spcBef>
                <a:spcPts val="1000"/>
              </a:spcBef>
              <a:spcAft>
                <a:spcPts val="0"/>
              </a:spcAft>
              <a:buClr>
                <a:srgbClr val="000000"/>
              </a:buClr>
              <a:buSzPct val="75000"/>
              <a:buFont typeface="Arial"/>
              <a:buNone/>
            </a:pPr>
            <a:r>
              <a:rPr lang="en-CA" sz="9600" b="0" i="0" u="none" strike="noStrike" cap="none" dirty="0">
                <a:solidFill>
                  <a:srgbClr val="FFFFFF"/>
                </a:solidFill>
                <a:latin typeface="Calibri"/>
                <a:ea typeface="Calibri"/>
                <a:cs typeface="Calibri"/>
                <a:sym typeface="Calibri"/>
              </a:rPr>
              <a:t>We will look at </a:t>
            </a:r>
            <a:r>
              <a:rPr lang="en-CA" sz="9600" dirty="0">
                <a:solidFill>
                  <a:srgbClr val="FFFFFF"/>
                </a:solidFill>
                <a:latin typeface="Calibri"/>
                <a:ea typeface="Calibri"/>
                <a:cs typeface="Calibri"/>
                <a:sym typeface="Calibri"/>
              </a:rPr>
              <a:t>four</a:t>
            </a:r>
            <a:r>
              <a:rPr lang="en-CA" sz="9600" b="0" i="0" u="none" strike="noStrike" cap="none" dirty="0">
                <a:solidFill>
                  <a:srgbClr val="FFFFFF"/>
                </a:solidFill>
                <a:latin typeface="Calibri"/>
                <a:ea typeface="Calibri"/>
                <a:cs typeface="Calibri"/>
                <a:sym typeface="Calibri"/>
              </a:rPr>
              <a:t> cases showing different ways that social media platforms might influence their users.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ct val="75000"/>
              <a:buFont typeface="Arial"/>
              <a:buNone/>
            </a:pPr>
            <a:r>
              <a:rPr lang="en-CA" sz="9600" b="0" i="0" u="none" strike="noStrike" cap="none" dirty="0">
                <a:solidFill>
                  <a:srgbClr val="FFFFFF"/>
                </a:solidFill>
                <a:latin typeface="Calibri"/>
                <a:ea typeface="Calibri"/>
                <a:cs typeface="Calibri"/>
                <a:sym typeface="Calibri"/>
              </a:rPr>
              <a:t>For each case presented:</a:t>
            </a:r>
            <a:endParaRPr sz="1400" b="0" i="0" u="none" strike="noStrike" cap="none" dirty="0">
              <a:solidFill>
                <a:srgbClr val="000000"/>
              </a:solidFill>
              <a:latin typeface="Arial"/>
              <a:ea typeface="Arial"/>
              <a:cs typeface="Arial"/>
              <a:sym typeface="Arial"/>
            </a:endParaRPr>
          </a:p>
          <a:p>
            <a:pPr marR="0" lvl="0" algn="l" rtl="0">
              <a:lnSpc>
                <a:spcPct val="90000"/>
              </a:lnSpc>
              <a:spcBef>
                <a:spcPts val="1000"/>
              </a:spcBef>
              <a:spcAft>
                <a:spcPts val="0"/>
              </a:spcAft>
              <a:buClr>
                <a:srgbClr val="FFFFFF"/>
              </a:buClr>
              <a:buSzPct val="75000"/>
            </a:pPr>
            <a:r>
              <a:rPr lang="en-CA" sz="9600" dirty="0">
                <a:solidFill>
                  <a:srgbClr val="FFFFFF"/>
                </a:solidFill>
                <a:latin typeface="Calibri"/>
                <a:ea typeface="Calibri"/>
                <a:cs typeface="Calibri"/>
                <a:sym typeface="Calibri"/>
              </a:rPr>
              <a:t>Discuss each case as a group. Discuss whether they are ethical or unethical. Submit one answer per group via google form, attempting to capture the consensus in your group. [10 minutes]</a:t>
            </a:r>
            <a:endParaRPr sz="9600" dirty="0">
              <a:solidFill>
                <a:srgbClr val="FFFFFF"/>
              </a:solidFill>
              <a:latin typeface="Calibri"/>
              <a:ea typeface="Calibri"/>
              <a:cs typeface="Calibri"/>
              <a:sym typeface="Calibri"/>
            </a:endParaRPr>
          </a:p>
          <a:p>
            <a:pPr marL="457200" marR="0" lvl="0" indent="0" algn="l" rtl="0">
              <a:lnSpc>
                <a:spcPct val="90000"/>
              </a:lnSpc>
              <a:spcBef>
                <a:spcPts val="1000"/>
              </a:spcBef>
              <a:spcAft>
                <a:spcPts val="0"/>
              </a:spcAft>
              <a:buNone/>
            </a:pPr>
            <a:r>
              <a:rPr lang="en-CA" sz="9600" dirty="0">
                <a:solidFill>
                  <a:schemeClr val="tx1"/>
                </a:solidFill>
                <a:highlight>
                  <a:srgbClr val="FFFF00"/>
                </a:highlight>
                <a:latin typeface="Calibri"/>
                <a:ea typeface="Calibri"/>
                <a:cs typeface="Calibri"/>
                <a:sym typeface="Calibri"/>
              </a:rPr>
              <a:t>[insert Google form link]</a:t>
            </a:r>
            <a:endParaRPr sz="9600" dirty="0">
              <a:solidFill>
                <a:schemeClr val="tx1"/>
              </a:solidFill>
              <a:highlight>
                <a:srgbClr val="FFFF00"/>
              </a:highlight>
              <a:latin typeface="Calibri"/>
              <a:ea typeface="Calibri"/>
              <a:cs typeface="Calibri"/>
              <a:sym typeface="Calibri"/>
            </a:endParaRPr>
          </a:p>
          <a:p>
            <a:pPr marR="0" lvl="0" algn="l" rtl="0">
              <a:lnSpc>
                <a:spcPct val="90000"/>
              </a:lnSpc>
              <a:spcBef>
                <a:spcPts val="1000"/>
              </a:spcBef>
              <a:spcAft>
                <a:spcPts val="0"/>
              </a:spcAft>
              <a:buClr>
                <a:srgbClr val="FFFFFF"/>
              </a:buClr>
              <a:buSzPct val="75000"/>
            </a:pPr>
            <a:r>
              <a:rPr lang="en-CA" sz="9600" dirty="0">
                <a:solidFill>
                  <a:schemeClr val="lt1"/>
                </a:solidFill>
                <a:latin typeface="Calibri"/>
                <a:ea typeface="Calibri"/>
                <a:cs typeface="Calibri"/>
                <a:sym typeface="Calibri"/>
              </a:rPr>
              <a:t>We will then take a vote on how unethical you individually think the influence is, on a scale from 1 (raises no ethical problems) to 5 (very unethical, to the point that it should be legally prohibited).</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ct val="75000"/>
              <a:buFont typeface="Arial"/>
              <a:buNone/>
            </a:pPr>
            <a:endParaRPr sz="96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75000"/>
              <a:buFont typeface="Arial"/>
              <a:buNone/>
            </a:pPr>
            <a:endParaRPr sz="96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Calibri"/>
              <a:buNone/>
            </a:pPr>
            <a:endParaRPr sz="1800" b="0" i="0" u="none" strike="noStrike" cap="none" dirty="0">
              <a:solidFill>
                <a:srgbClr val="FFFFF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9" name="Google Shape;32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334"/>
        <p:cNvGrpSpPr/>
        <p:nvPr/>
      </p:nvGrpSpPr>
      <p:grpSpPr>
        <a:xfrm>
          <a:off x="0" y="0"/>
          <a:ext cx="0" cy="0"/>
          <a:chOff x="0" y="0"/>
          <a:chExt cx="0" cy="0"/>
        </a:xfrm>
      </p:grpSpPr>
      <p:sp>
        <p:nvSpPr>
          <p:cNvPr id="335" name="Google Shape;335;p9"/>
          <p:cNvSpPr txBox="1">
            <a:spLocks noGrp="1"/>
          </p:cNvSpPr>
          <p:nvPr>
            <p:ph type="title"/>
          </p:nvPr>
        </p:nvSpPr>
        <p:spPr>
          <a:xfrm>
            <a:off x="378560" y="2298801"/>
            <a:ext cx="2889504" cy="1345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600"/>
              <a:buFont typeface="Calibri"/>
              <a:buNone/>
            </a:pPr>
            <a:r>
              <a:rPr lang="en-CA" sz="2600" dirty="0"/>
              <a:t>Group Exercise</a:t>
            </a:r>
            <a:endParaRPr dirty="0"/>
          </a:p>
        </p:txBody>
      </p:sp>
      <p:sp>
        <p:nvSpPr>
          <p:cNvPr id="336" name="Google Shape;3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
        <p:nvSpPr>
          <p:cNvPr id="337" name="Google Shape;337;p9"/>
          <p:cNvSpPr txBox="1"/>
          <p:nvPr/>
        </p:nvSpPr>
        <p:spPr>
          <a:xfrm>
            <a:off x="4539229" y="1282394"/>
            <a:ext cx="4215300" cy="52794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90000"/>
              </a:lnSpc>
              <a:spcBef>
                <a:spcPts val="1000"/>
              </a:spcBef>
              <a:spcAft>
                <a:spcPts val="0"/>
              </a:spcAft>
              <a:buClr>
                <a:srgbClr val="000000"/>
              </a:buClr>
              <a:buSzPct val="29381"/>
              <a:buFont typeface="Arial"/>
              <a:buNone/>
            </a:pPr>
            <a:r>
              <a:rPr lang="en-CA" sz="6623" b="0" i="0" u="none" strike="noStrike" cap="none" dirty="0">
                <a:solidFill>
                  <a:srgbClr val="FFFFFF"/>
                </a:solidFill>
                <a:latin typeface="Calibri"/>
                <a:ea typeface="Calibri"/>
                <a:cs typeface="Calibri"/>
                <a:sym typeface="Calibri"/>
              </a:rPr>
              <a:t>Examples:</a:t>
            </a:r>
            <a:endParaRPr sz="6623" b="0" i="0" u="none" strike="noStrike" cap="none" dirty="0">
              <a:solidFill>
                <a:srgbClr val="000000"/>
              </a:solidFill>
              <a:latin typeface="Arial"/>
              <a:ea typeface="Arial"/>
              <a:cs typeface="Arial"/>
              <a:sym typeface="Arial"/>
            </a:endParaRPr>
          </a:p>
          <a:p>
            <a:pPr marL="457200" marR="0" lvl="0" indent="-408617" algn="l" rtl="0">
              <a:lnSpc>
                <a:spcPct val="90000"/>
              </a:lnSpc>
              <a:spcBef>
                <a:spcPts val="1000"/>
              </a:spcBef>
              <a:spcAft>
                <a:spcPts val="0"/>
              </a:spcAft>
              <a:buClr>
                <a:srgbClr val="D8D8D8"/>
              </a:buClr>
              <a:buSzPct val="100000"/>
              <a:buFont typeface="Arial"/>
              <a:buAutoNum type="arabicPeriod"/>
            </a:pPr>
            <a:r>
              <a:rPr lang="en-CA" sz="6623" b="0" i="0" u="none" strike="noStrike" cap="none" dirty="0">
                <a:solidFill>
                  <a:srgbClr val="FFFFFF"/>
                </a:solidFill>
                <a:latin typeface="Calibri"/>
                <a:ea typeface="Calibri"/>
                <a:cs typeface="Calibri"/>
                <a:sym typeface="Calibri"/>
              </a:rPr>
              <a:t>A recommender algorithm that presents users with advertisements similar to the posts they have clicked on in the past. </a:t>
            </a:r>
            <a:endParaRPr sz="6623" b="0" i="0" u="none" strike="noStrike" cap="none" dirty="0">
              <a:solidFill>
                <a:srgbClr val="FFFFFF"/>
              </a:solidFill>
              <a:latin typeface="Calibri"/>
              <a:ea typeface="Calibri"/>
              <a:cs typeface="Calibri"/>
              <a:sym typeface="Calibri"/>
            </a:endParaRPr>
          </a:p>
          <a:p>
            <a:pPr marL="457200" marR="0" lvl="0" indent="-408617" algn="l" rtl="0">
              <a:lnSpc>
                <a:spcPct val="90000"/>
              </a:lnSpc>
              <a:spcBef>
                <a:spcPts val="1000"/>
              </a:spcBef>
              <a:spcAft>
                <a:spcPts val="0"/>
              </a:spcAft>
              <a:buClr>
                <a:srgbClr val="D8D8D8"/>
              </a:buClr>
              <a:buSzPct val="100000"/>
              <a:buFont typeface="Arial"/>
              <a:buAutoNum type="arabicPeriod"/>
            </a:pPr>
            <a:r>
              <a:rPr lang="en-CA" sz="6623" b="0" i="0" u="none" strike="noStrike" cap="none" dirty="0">
                <a:solidFill>
                  <a:srgbClr val="FFFFFF"/>
                </a:solidFill>
                <a:latin typeface="Calibri"/>
                <a:ea typeface="Calibri"/>
                <a:cs typeface="Calibri"/>
                <a:sym typeface="Calibri"/>
              </a:rPr>
              <a:t>A recommender system that </a:t>
            </a:r>
            <a:r>
              <a:rPr lang="en-CA" sz="6623" dirty="0">
                <a:solidFill>
                  <a:srgbClr val="FFFFFF"/>
                </a:solidFill>
                <a:latin typeface="Calibri"/>
                <a:ea typeface="Calibri"/>
                <a:cs typeface="Calibri"/>
                <a:sym typeface="Calibri"/>
              </a:rPr>
              <a:t>presents advertisements for expensive luxuries when it </a:t>
            </a:r>
            <a:r>
              <a:rPr lang="en-CA" sz="6623" b="0" i="0" u="none" strike="noStrike" cap="none" dirty="0">
                <a:solidFill>
                  <a:srgbClr val="FFFFFF"/>
                </a:solidFill>
                <a:latin typeface="Calibri"/>
                <a:ea typeface="Calibri"/>
                <a:cs typeface="Calibri"/>
                <a:sym typeface="Calibri"/>
              </a:rPr>
              <a:t>judges that a user is stressed or feels like a failure</a:t>
            </a:r>
            <a:r>
              <a:rPr lang="en-CA" sz="6623" dirty="0">
                <a:solidFill>
                  <a:srgbClr val="FFFFFF"/>
                </a:solidFill>
                <a:latin typeface="Calibri"/>
                <a:ea typeface="Calibri"/>
                <a:cs typeface="Calibri"/>
                <a:sym typeface="Calibri"/>
              </a:rPr>
              <a:t>, based upon </a:t>
            </a:r>
            <a:r>
              <a:rPr lang="en-CA" sz="6623" b="0" i="0" u="none" strike="noStrike" cap="none" dirty="0">
                <a:solidFill>
                  <a:srgbClr val="FFFFFF"/>
                </a:solidFill>
                <a:latin typeface="Calibri"/>
                <a:ea typeface="Calibri"/>
                <a:cs typeface="Calibri"/>
                <a:sym typeface="Calibri"/>
              </a:rPr>
              <a:t>t</a:t>
            </a:r>
            <a:r>
              <a:rPr lang="en-CA" sz="6623" dirty="0">
                <a:solidFill>
                  <a:srgbClr val="FFFFFF"/>
                </a:solidFill>
                <a:latin typeface="Calibri"/>
                <a:ea typeface="Calibri"/>
                <a:cs typeface="Calibri"/>
                <a:sym typeface="Calibri"/>
              </a:rPr>
              <a:t>he language of their posts, messages and click history</a:t>
            </a:r>
            <a:r>
              <a:rPr lang="en-CA" sz="6623" b="0" i="0" u="none" strike="noStrike" cap="none" dirty="0">
                <a:solidFill>
                  <a:srgbClr val="FFFFFF"/>
                </a:solidFill>
                <a:latin typeface="Calibri"/>
                <a:ea typeface="Calibri"/>
                <a:cs typeface="Calibri"/>
                <a:sym typeface="Calibri"/>
              </a:rPr>
              <a:t>. </a:t>
            </a:r>
            <a:endParaRPr sz="6623" b="0" i="0" u="none" strike="noStrike" cap="none" dirty="0">
              <a:solidFill>
                <a:srgbClr val="FFFFFF"/>
              </a:solidFill>
              <a:latin typeface="Calibri"/>
              <a:ea typeface="Calibri"/>
              <a:cs typeface="Calibri"/>
              <a:sym typeface="Calibri"/>
            </a:endParaRPr>
          </a:p>
          <a:p>
            <a:pPr marL="457200" marR="0" lvl="0" indent="-408618" algn="l" rtl="0">
              <a:lnSpc>
                <a:spcPct val="90000"/>
              </a:lnSpc>
              <a:spcBef>
                <a:spcPts val="1000"/>
              </a:spcBef>
              <a:spcAft>
                <a:spcPts val="0"/>
              </a:spcAft>
              <a:buClr>
                <a:srgbClr val="D8D8D8"/>
              </a:buClr>
              <a:buSzPct val="100000"/>
              <a:buFont typeface="Arial"/>
              <a:buAutoNum type="arabicPeriod"/>
            </a:pPr>
            <a:r>
              <a:rPr lang="en-CA" sz="6623" b="0" i="0" u="none" strike="noStrike" cap="none" dirty="0">
                <a:solidFill>
                  <a:srgbClr val="FFFFFF"/>
                </a:solidFill>
                <a:latin typeface="Calibri"/>
                <a:ea typeface="Calibri"/>
                <a:cs typeface="Calibri"/>
                <a:sym typeface="Calibri"/>
              </a:rPr>
              <a:t>A recommender system that presents users with</a:t>
            </a:r>
            <a:r>
              <a:rPr lang="en-CA" sz="6623" dirty="0">
                <a:solidFill>
                  <a:srgbClr val="FFFFFF"/>
                </a:solidFill>
                <a:latin typeface="Calibri"/>
                <a:ea typeface="Calibri"/>
                <a:cs typeface="Calibri"/>
                <a:sym typeface="Calibri"/>
              </a:rPr>
              <a:t> posts that many would find offensive, </a:t>
            </a:r>
            <a:r>
              <a:rPr lang="en-CA" sz="6623" b="0" i="0" u="none" strike="noStrike" cap="none" dirty="0">
                <a:solidFill>
                  <a:srgbClr val="FFFFFF"/>
                </a:solidFill>
                <a:latin typeface="Calibri"/>
                <a:ea typeface="Calibri"/>
                <a:cs typeface="Calibri"/>
                <a:sym typeface="Calibri"/>
              </a:rPr>
              <a:t>in order to determine whether the user would like to see that content (like a bandit algorithm), but does not show </a:t>
            </a:r>
            <a:r>
              <a:rPr lang="en-CA" sz="6623" dirty="0">
                <a:solidFill>
                  <a:srgbClr val="FFFFFF"/>
                </a:solidFill>
                <a:latin typeface="Calibri"/>
                <a:ea typeface="Calibri"/>
                <a:cs typeface="Calibri"/>
                <a:sym typeface="Calibri"/>
              </a:rPr>
              <a:t>them again unless the user engages with them.</a:t>
            </a:r>
          </a:p>
          <a:p>
            <a:pPr marL="457200" marR="0" lvl="0" indent="-408618" algn="l" rtl="0">
              <a:lnSpc>
                <a:spcPct val="90000"/>
              </a:lnSpc>
              <a:spcBef>
                <a:spcPts val="1000"/>
              </a:spcBef>
              <a:spcAft>
                <a:spcPts val="0"/>
              </a:spcAft>
              <a:buClr>
                <a:srgbClr val="D8D8D8"/>
              </a:buClr>
              <a:buSzPct val="100000"/>
              <a:buFont typeface="Arial"/>
              <a:buAutoNum type="arabicPeriod"/>
            </a:pPr>
            <a:endParaRPr sz="6623" dirty="0">
              <a:solidFill>
                <a:srgbClr val="FFFFFF"/>
              </a:solidFill>
              <a:latin typeface="Calibri"/>
              <a:ea typeface="Calibri"/>
              <a:cs typeface="Calibri"/>
              <a:sym typeface="Calibri"/>
            </a:endParaRPr>
          </a:p>
          <a:p>
            <a:pPr marL="457200" lvl="0" indent="-333741" algn="l" rtl="0">
              <a:lnSpc>
                <a:spcPct val="90000"/>
              </a:lnSpc>
              <a:spcBef>
                <a:spcPts val="0"/>
              </a:spcBef>
              <a:spcAft>
                <a:spcPts val="0"/>
              </a:spcAft>
              <a:buClr>
                <a:srgbClr val="D8D8D8"/>
              </a:buClr>
              <a:buSzPct val="100000"/>
              <a:buFont typeface="Calibri"/>
              <a:buAutoNum type="arabicPeriod"/>
            </a:pPr>
            <a:r>
              <a:rPr lang="en-CA" sz="6623" dirty="0">
                <a:solidFill>
                  <a:schemeClr val="lt1"/>
                </a:solidFill>
                <a:latin typeface="Calibri"/>
                <a:ea typeface="Calibri"/>
                <a:cs typeface="Calibri"/>
                <a:sym typeface="Calibri"/>
              </a:rPr>
              <a:t>A recommender system that presents users pictures of cute animals over and over again, to the exclusion of other content, when the user has a compulsion to look at pictures of cute animals</a:t>
            </a:r>
            <a:endParaRPr sz="6623"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6623" dirty="0"/>
          </a:p>
          <a:p>
            <a:pPr marL="0" marR="0" lvl="0" indent="0" algn="l" rtl="0">
              <a:lnSpc>
                <a:spcPct val="90000"/>
              </a:lnSpc>
              <a:spcBef>
                <a:spcPts val="0"/>
              </a:spcBef>
              <a:spcAft>
                <a:spcPts val="0"/>
              </a:spcAft>
              <a:buNone/>
            </a:pPr>
            <a:endParaRPr sz="3340" dirty="0"/>
          </a:p>
          <a:p>
            <a:pPr marL="0" marR="0" lvl="0" indent="0" algn="l" rtl="0">
              <a:lnSpc>
                <a:spcPct val="90000"/>
              </a:lnSpc>
              <a:spcBef>
                <a:spcPts val="1000"/>
              </a:spcBef>
              <a:spcAft>
                <a:spcPts val="0"/>
              </a:spcAft>
              <a:buClr>
                <a:srgbClr val="000000"/>
              </a:buClr>
              <a:buSzPct val="100000"/>
              <a:buFont typeface="Arial"/>
              <a:buNone/>
            </a:pPr>
            <a:endParaRPr sz="22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200" b="0" i="0" u="none" strike="noStrike" cap="none" dirty="0">
              <a:solidFill>
                <a:srgbClr val="FFFFFF"/>
              </a:solidFill>
              <a:latin typeface="Calibri"/>
              <a:ea typeface="Calibri"/>
              <a:cs typeface="Calibri"/>
              <a:sym typeface="Calibri"/>
            </a:endParaRPr>
          </a:p>
          <a:p>
            <a:pPr marL="457200" marR="0" lvl="0" indent="-342900" algn="l" rtl="0">
              <a:lnSpc>
                <a:spcPct val="90000"/>
              </a:lnSpc>
              <a:spcBef>
                <a:spcPts val="1000"/>
              </a:spcBef>
              <a:spcAft>
                <a:spcPts val="0"/>
              </a:spcAft>
              <a:buClr>
                <a:srgbClr val="000000"/>
              </a:buClr>
              <a:buSzPct val="88452"/>
              <a:buFont typeface="Arial"/>
              <a:buNone/>
            </a:pPr>
            <a:endParaRPr sz="2200" b="0" i="0" u="none" strike="noStrike" cap="none" dirty="0">
              <a:solidFill>
                <a:srgbClr val="FFFFFF"/>
              </a:solidFill>
              <a:latin typeface="Calibri"/>
              <a:ea typeface="Calibri"/>
              <a:cs typeface="Calibri"/>
              <a:sym typeface="Calibri"/>
            </a:endParaRPr>
          </a:p>
          <a:p>
            <a:pPr marL="457200" marR="0" lvl="0" indent="-342900" algn="l" rtl="0">
              <a:lnSpc>
                <a:spcPct val="90000"/>
              </a:lnSpc>
              <a:spcBef>
                <a:spcPts val="1000"/>
              </a:spcBef>
              <a:spcAft>
                <a:spcPts val="0"/>
              </a:spcAft>
              <a:buClr>
                <a:srgbClr val="000000"/>
              </a:buClr>
              <a:buSzPct val="88452"/>
              <a:buFont typeface="Arial"/>
              <a:buNone/>
            </a:pPr>
            <a:endParaRPr sz="2200" b="0" i="0" u="none" strike="noStrike" cap="none" dirty="0">
              <a:solidFill>
                <a:srgbClr val="FFFFFF"/>
              </a:solidFill>
              <a:latin typeface="Calibri"/>
              <a:ea typeface="Calibri"/>
              <a:cs typeface="Calibri"/>
              <a:sym typeface="Calibri"/>
            </a:endParaRPr>
          </a:p>
          <a:p>
            <a:pPr marL="457200" marR="0" lvl="0" indent="-342900" algn="l" rtl="0">
              <a:lnSpc>
                <a:spcPct val="90000"/>
              </a:lnSpc>
              <a:spcBef>
                <a:spcPts val="1000"/>
              </a:spcBef>
              <a:spcAft>
                <a:spcPts val="0"/>
              </a:spcAft>
              <a:buClr>
                <a:srgbClr val="000000"/>
              </a:buClr>
              <a:buSzPct val="88452"/>
              <a:buFont typeface="Arial"/>
              <a:buNone/>
            </a:pPr>
            <a:endParaRPr sz="2200" b="0" i="0" u="none" strike="noStrike" cap="none" dirty="0">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8107"/>
              <a:buFont typeface="Calibri"/>
              <a:buNone/>
            </a:pPr>
            <a:endParaRPr sz="1800" b="0" i="0" u="none" strike="noStrike" cap="none" dirty="0">
              <a:solidFill>
                <a:srgbClr val="FFFFFF"/>
              </a:solidFill>
              <a:latin typeface="Arial"/>
              <a:ea typeface="Arial"/>
              <a:cs typeface="Arial"/>
              <a:sym typeface="Arial"/>
            </a:endParaRPr>
          </a:p>
          <a:p>
            <a:pPr marL="0" marR="0" lvl="0" indent="0" algn="l" rtl="0">
              <a:lnSpc>
                <a:spcPct val="90000"/>
              </a:lnSpc>
              <a:spcBef>
                <a:spcPts val="1000"/>
              </a:spcBef>
              <a:spcAft>
                <a:spcPts val="0"/>
              </a:spcAft>
              <a:buClr>
                <a:srgbClr val="000000"/>
              </a:buClr>
              <a:buSzPct val="108107"/>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106"/>
        <p:cNvGrpSpPr/>
        <p:nvPr/>
      </p:nvGrpSpPr>
      <p:grpSpPr>
        <a:xfrm>
          <a:off x="0" y="0"/>
          <a:ext cx="0" cy="0"/>
          <a:chOff x="0" y="0"/>
          <a:chExt cx="0" cy="0"/>
        </a:xfrm>
      </p:grpSpPr>
      <p:sp>
        <p:nvSpPr>
          <p:cNvPr id="107" name="Google Shape;107;gfcce11c8f2_1_1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08" name="Google Shape;108;gfcce11c8f2_1_10"/>
          <p:cNvSpPr txBox="1"/>
          <p:nvPr/>
        </p:nvSpPr>
        <p:spPr>
          <a:xfrm>
            <a:off x="5874026" y="1238317"/>
            <a:ext cx="6318000" cy="26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109" name="Google Shape;109;gfcce11c8f2_1_10"/>
          <p:cNvSpPr txBox="1">
            <a:spLocks noGrp="1"/>
          </p:cNvSpPr>
          <p:nvPr>
            <p:ph type="title"/>
          </p:nvPr>
        </p:nvSpPr>
        <p:spPr>
          <a:xfrm>
            <a:off x="486746" y="-63632"/>
            <a:ext cx="11218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dirty="0"/>
              <a:t>The Facebook Papers</a:t>
            </a:r>
            <a:endParaRPr dirty="0"/>
          </a:p>
        </p:txBody>
      </p:sp>
      <p:sp>
        <p:nvSpPr>
          <p:cNvPr id="110" name="Google Shape;110;gfcce11c8f2_1_10"/>
          <p:cNvSpPr txBox="1"/>
          <p:nvPr/>
        </p:nvSpPr>
        <p:spPr>
          <a:xfrm>
            <a:off x="2168687" y="4649535"/>
            <a:ext cx="7854621"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0" i="0" u="none" strike="noStrike" cap="none" dirty="0">
                <a:solidFill>
                  <a:schemeClr val="lt1"/>
                </a:solidFill>
                <a:latin typeface="Calibri"/>
                <a:ea typeface="Calibri"/>
                <a:cs typeface="Calibri"/>
                <a:sym typeface="Calibri"/>
              </a:rPr>
              <a:t>In October 2021, a number of internal Facebook documents were made public by a whistleblower named Frances Haugen. </a:t>
            </a: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2000" dirty="0">
                <a:solidFill>
                  <a:schemeClr val="lt1"/>
                </a:solidFill>
                <a:latin typeface="Calibri"/>
                <a:ea typeface="Calibri"/>
                <a:cs typeface="Calibri"/>
                <a:sym typeface="Calibri"/>
              </a:rPr>
              <a:t>Many thought that t</a:t>
            </a:r>
            <a:r>
              <a:rPr lang="en-CA" sz="2000" b="0" i="0" u="none" strike="noStrike" cap="none" dirty="0">
                <a:solidFill>
                  <a:schemeClr val="lt1"/>
                </a:solidFill>
                <a:latin typeface="Calibri"/>
                <a:ea typeface="Calibri"/>
                <a:cs typeface="Calibri"/>
                <a:sym typeface="Calibri"/>
              </a:rPr>
              <a:t>hese documents </a:t>
            </a:r>
            <a:r>
              <a:rPr lang="en-CA" sz="2000" dirty="0">
                <a:solidFill>
                  <a:schemeClr val="lt1"/>
                </a:solidFill>
                <a:latin typeface="Calibri"/>
                <a:ea typeface="Calibri"/>
                <a:cs typeface="Calibri"/>
                <a:sym typeface="Calibri"/>
              </a:rPr>
              <a:t>showed</a:t>
            </a:r>
            <a:r>
              <a:rPr lang="en-CA" sz="2000" b="0" i="0" u="none" strike="noStrike" cap="none" dirty="0">
                <a:solidFill>
                  <a:schemeClr val="lt1"/>
                </a:solidFill>
                <a:latin typeface="Calibri"/>
                <a:ea typeface="Calibri"/>
                <a:cs typeface="Calibri"/>
                <a:sym typeface="Calibri"/>
              </a:rPr>
              <a:t> that Facebook was aware of many of the ethically dubious consequences of their social media platforms. </a:t>
            </a:r>
            <a:endParaRPr sz="2000" b="0" i="0" u="none" strike="noStrike" cap="none" dirty="0">
              <a:solidFill>
                <a:schemeClr val="lt1"/>
              </a:solidFill>
              <a:latin typeface="Calibri"/>
              <a:ea typeface="Calibri"/>
              <a:cs typeface="Calibri"/>
              <a:sym typeface="Calibri"/>
            </a:endParaRPr>
          </a:p>
        </p:txBody>
      </p:sp>
      <p:pic>
        <p:nvPicPr>
          <p:cNvPr id="3" name="Picture 2" descr="Graphical user interface, website&#10;&#10;Description automatically generated">
            <a:extLst>
              <a:ext uri="{FF2B5EF4-FFF2-40B4-BE49-F238E27FC236}">
                <a16:creationId xmlns:a16="http://schemas.microsoft.com/office/drawing/2014/main" id="{F9BE4AF5-0E9F-4623-A2B5-42B8B978AFFD}"/>
              </a:ext>
            </a:extLst>
          </p:cNvPr>
          <p:cNvPicPr>
            <a:picLocks noChangeAspect="1"/>
          </p:cNvPicPr>
          <p:nvPr/>
        </p:nvPicPr>
        <p:blipFill>
          <a:blip r:embed="rId3"/>
          <a:stretch>
            <a:fillRect/>
          </a:stretch>
        </p:blipFill>
        <p:spPr>
          <a:xfrm>
            <a:off x="3718907" y="1183158"/>
            <a:ext cx="4754177" cy="31570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42"/>
        <p:cNvGrpSpPr/>
        <p:nvPr/>
      </p:nvGrpSpPr>
      <p:grpSpPr>
        <a:xfrm>
          <a:off x="0" y="0"/>
          <a:ext cx="0" cy="0"/>
          <a:chOff x="0" y="0"/>
          <a:chExt cx="0" cy="0"/>
        </a:xfrm>
      </p:grpSpPr>
      <p:sp>
        <p:nvSpPr>
          <p:cNvPr id="343" name="Google Shape;343;p10"/>
          <p:cNvSpPr/>
          <p:nvPr/>
        </p:nvSpPr>
        <p:spPr>
          <a:xfrm>
            <a:off x="0" y="0"/>
            <a:ext cx="12188952"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10"/>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345" name="Google Shape;3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20</a:t>
            </a:fld>
            <a:endParaRPr b="0" i="0" u="none" strike="noStrike" cap="none">
              <a:solidFill>
                <a:srgbClr val="FFFFFF"/>
              </a:solidFill>
              <a:latin typeface="Calibri"/>
              <a:ea typeface="Calibri"/>
              <a:cs typeface="Calibri"/>
              <a:sym typeface="Calibri"/>
            </a:endParaRPr>
          </a:p>
        </p:txBody>
      </p:sp>
      <p:sp>
        <p:nvSpPr>
          <p:cNvPr id="346" name="Google Shape;346;p10"/>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
        <p:nvSpPr>
          <p:cNvPr id="347" name="Google Shape;347;p10"/>
          <p:cNvSpPr txBox="1">
            <a:spLocks noGrp="1"/>
          </p:cNvSpPr>
          <p:nvPr>
            <p:ph type="title"/>
          </p:nvPr>
        </p:nvSpPr>
        <p:spPr>
          <a:xfrm>
            <a:off x="838200" y="150506"/>
            <a:ext cx="1018262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dirty="0"/>
              <a:t>The Ethics of Recommender Systems</a:t>
            </a:r>
            <a:endParaRPr dirty="0"/>
          </a:p>
        </p:txBody>
      </p:sp>
      <p:graphicFrame>
        <p:nvGraphicFramePr>
          <p:cNvPr id="348" name="Google Shape;348;p10"/>
          <p:cNvGraphicFramePr/>
          <p:nvPr>
            <p:extLst>
              <p:ext uri="{D42A27DB-BD31-4B8C-83A1-F6EECF244321}">
                <p14:modId xmlns:p14="http://schemas.microsoft.com/office/powerpoint/2010/main" val="2926400201"/>
              </p:ext>
            </p:extLst>
          </p:nvPr>
        </p:nvGraphicFramePr>
        <p:xfrm>
          <a:off x="1413164" y="1371223"/>
          <a:ext cx="9345880" cy="5297559"/>
        </p:xfrm>
        <a:graphic>
          <a:graphicData uri="http://schemas.openxmlformats.org/drawingml/2006/table">
            <a:tbl>
              <a:tblPr firstRow="1" bandRow="1">
                <a:noFill/>
                <a:tableStyleId>{9D1A6460-3E81-4CD6-9377-85A9F31D85AE}</a:tableStyleId>
              </a:tblPr>
              <a:tblGrid>
                <a:gridCol w="6163166">
                  <a:extLst>
                    <a:ext uri="{9D8B030D-6E8A-4147-A177-3AD203B41FA5}">
                      <a16:colId xmlns:a16="http://schemas.microsoft.com/office/drawing/2014/main" val="20000"/>
                    </a:ext>
                  </a:extLst>
                </a:gridCol>
                <a:gridCol w="3182714">
                  <a:extLst>
                    <a:ext uri="{9D8B030D-6E8A-4147-A177-3AD203B41FA5}">
                      <a16:colId xmlns:a16="http://schemas.microsoft.com/office/drawing/2014/main" val="20001"/>
                    </a:ext>
                  </a:extLst>
                </a:gridCol>
              </a:tblGrid>
              <a:tr h="818276">
                <a:tc>
                  <a:txBody>
                    <a:bodyPr/>
                    <a:lstStyle/>
                    <a:p>
                      <a:pPr marL="0" marR="0" lvl="0" indent="0" algn="ctr" rtl="0">
                        <a:lnSpc>
                          <a:spcPct val="100000"/>
                        </a:lnSpc>
                        <a:spcBef>
                          <a:spcPts val="0"/>
                        </a:spcBef>
                        <a:spcAft>
                          <a:spcPts val="0"/>
                        </a:spcAft>
                        <a:buClr>
                          <a:srgbClr val="000000"/>
                        </a:buClr>
                        <a:buSzPts val="1800"/>
                        <a:buFont typeface="Arial"/>
                        <a:buNone/>
                      </a:pPr>
                      <a:r>
                        <a:rPr lang="en-CA" sz="1800" u="none" strike="noStrike" cap="none"/>
                        <a:t>Example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CA" sz="1800" u="none" strike="noStrike" cap="none"/>
                        <a:t>Average value on a scale of 1 (no ethical problems) to 5 (highly unethical) </a:t>
                      </a:r>
                      <a:endParaRPr sz="1400" u="none" strike="noStrike" cap="none"/>
                    </a:p>
                  </a:txBody>
                  <a:tcPr marL="91450" marR="91450" marT="45725" marB="45725"/>
                </a:tc>
                <a:extLst>
                  <a:ext uri="{0D108BD9-81ED-4DB2-BD59-A6C34878D82A}">
                    <a16:rowId xmlns:a16="http://schemas.microsoft.com/office/drawing/2014/main" val="10000"/>
                  </a:ext>
                </a:extLst>
              </a:tr>
              <a:tr h="970772">
                <a:tc>
                  <a:txBody>
                    <a:bodyPr/>
                    <a:lstStyle/>
                    <a:p>
                      <a:pPr marL="37071" marR="0" lvl="0" indent="0" algn="l" rtl="0">
                        <a:lnSpc>
                          <a:spcPct val="90000"/>
                        </a:lnSpc>
                        <a:spcBef>
                          <a:spcPts val="0"/>
                        </a:spcBef>
                        <a:spcAft>
                          <a:spcPts val="0"/>
                        </a:spcAft>
                        <a:buClr>
                          <a:srgbClr val="000000"/>
                        </a:buClr>
                        <a:buSzPts val="1769"/>
                        <a:buFont typeface="Arial"/>
                        <a:buNone/>
                      </a:pPr>
                      <a:r>
                        <a:rPr lang="en-CA" sz="2000" b="0" i="0" u="none" strike="noStrike" cap="none">
                          <a:solidFill>
                            <a:schemeClr val="dk1"/>
                          </a:solidFill>
                          <a:latin typeface="Calibri"/>
                          <a:ea typeface="Calibri"/>
                          <a:cs typeface="Calibri"/>
                          <a:sym typeface="Calibri"/>
                        </a:rPr>
                        <a:t>A recommender algorithm that presents users with advertisements similar to the </a:t>
                      </a:r>
                      <a:r>
                        <a:rPr lang="en-CA" sz="2000"/>
                        <a:t>posts </a:t>
                      </a:r>
                      <a:r>
                        <a:rPr lang="en-CA" sz="2000" b="0" i="0" u="none" strike="noStrike" cap="none">
                          <a:solidFill>
                            <a:schemeClr val="dk1"/>
                          </a:solidFill>
                          <a:latin typeface="Calibri"/>
                          <a:ea typeface="Calibri"/>
                          <a:cs typeface="Calibri"/>
                          <a:sym typeface="Calibri"/>
                        </a:rPr>
                        <a:t>they have clicked on in the past.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823085">
                <a:tc>
                  <a:txBody>
                    <a:bodyPr/>
                    <a:lstStyle/>
                    <a:p>
                      <a:pPr marL="37071" marR="0" lvl="0" indent="0" algn="l" rtl="0">
                        <a:lnSpc>
                          <a:spcPct val="90000"/>
                        </a:lnSpc>
                        <a:spcBef>
                          <a:spcPts val="0"/>
                        </a:spcBef>
                        <a:spcAft>
                          <a:spcPts val="0"/>
                        </a:spcAft>
                        <a:buClr>
                          <a:srgbClr val="000000"/>
                        </a:buClr>
                        <a:buSzPts val="1769"/>
                        <a:buFont typeface="Arial"/>
                        <a:buNone/>
                      </a:pPr>
                      <a:r>
                        <a:rPr lang="en-CA" sz="2000" b="0" i="0" u="none" strike="noStrike" cap="none">
                          <a:solidFill>
                            <a:schemeClr val="dk1"/>
                          </a:solidFill>
                          <a:latin typeface="Calibri"/>
                          <a:ea typeface="Calibri"/>
                          <a:cs typeface="Calibri"/>
                          <a:sym typeface="Calibri"/>
                        </a:rPr>
                        <a:t>A recommender system that chooses advertisements based on whether it judges that a user is stressed or feels like a failure.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1309237">
                <a:tc>
                  <a:txBody>
                    <a:bodyPr/>
                    <a:lstStyle/>
                    <a:p>
                      <a:pPr marL="37071" marR="0" lvl="0" indent="0" algn="l" rtl="0">
                        <a:lnSpc>
                          <a:spcPct val="90000"/>
                        </a:lnSpc>
                        <a:spcBef>
                          <a:spcPts val="0"/>
                        </a:spcBef>
                        <a:spcAft>
                          <a:spcPts val="0"/>
                        </a:spcAft>
                        <a:buClr>
                          <a:srgbClr val="000000"/>
                        </a:buClr>
                        <a:buSzPts val="1769"/>
                        <a:buFont typeface="Arial"/>
                        <a:buNone/>
                      </a:pPr>
                      <a:r>
                        <a:rPr lang="en-CA" sz="2000" b="0" i="0" u="none" strike="noStrike" cap="none" dirty="0">
                          <a:solidFill>
                            <a:schemeClr val="dk1"/>
                          </a:solidFill>
                          <a:latin typeface="Calibri"/>
                          <a:ea typeface="Calibri"/>
                          <a:cs typeface="Calibri"/>
                          <a:sym typeface="Calibri"/>
                        </a:rPr>
                        <a:t>A recommender system that presents users with </a:t>
                      </a:r>
                      <a:r>
                        <a:rPr lang="en-CA" sz="2000" dirty="0"/>
                        <a:t>offensive </a:t>
                      </a:r>
                      <a:r>
                        <a:rPr lang="en-CA" sz="2000" b="0" i="0" u="none" strike="noStrike" cap="none" dirty="0">
                          <a:solidFill>
                            <a:schemeClr val="dk1"/>
                          </a:solidFill>
                          <a:latin typeface="Calibri"/>
                          <a:ea typeface="Calibri"/>
                          <a:cs typeface="Calibri"/>
                          <a:sym typeface="Calibri"/>
                        </a:rPr>
                        <a:t>content in order to determine whether the user would like to see that content (like a bandit algorithm).</a:t>
                      </a:r>
                      <a:endParaRPr sz="20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1063756">
                <a:tc>
                  <a:txBody>
                    <a:bodyPr/>
                    <a:lstStyle/>
                    <a:p>
                      <a:pPr marL="0" marR="0" lvl="0" indent="0" algn="l" rtl="0">
                        <a:lnSpc>
                          <a:spcPct val="90000"/>
                        </a:lnSpc>
                        <a:spcBef>
                          <a:spcPts val="0"/>
                        </a:spcBef>
                        <a:spcAft>
                          <a:spcPts val="0"/>
                        </a:spcAft>
                        <a:buClr>
                          <a:srgbClr val="000000"/>
                        </a:buClr>
                        <a:buSzPts val="1769"/>
                        <a:buFont typeface="Arial"/>
                        <a:buNone/>
                      </a:pPr>
                      <a:r>
                        <a:rPr lang="en-CA" sz="2000"/>
                        <a:t>A recommender system that presents users pictures of cute animals over and over again, to the exclusion of other content, when the user has a compulsion to look at pictures of cute animals.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chemeClr val="dk1"/>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52"/>
        <p:cNvGrpSpPr/>
        <p:nvPr/>
      </p:nvGrpSpPr>
      <p:grpSpPr>
        <a:xfrm>
          <a:off x="0" y="0"/>
          <a:ext cx="0" cy="0"/>
          <a:chOff x="0" y="0"/>
          <a:chExt cx="0" cy="0"/>
        </a:xfrm>
      </p:grpSpPr>
      <p:sp>
        <p:nvSpPr>
          <p:cNvPr id="353" name="Google Shape;353;p43"/>
          <p:cNvSpPr txBox="1">
            <a:spLocks noGrp="1"/>
          </p:cNvSpPr>
          <p:nvPr>
            <p:ph type="body" idx="1"/>
          </p:nvPr>
        </p:nvSpPr>
        <p:spPr>
          <a:xfrm>
            <a:off x="5874026" y="1534682"/>
            <a:ext cx="5281622"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54" name="Google Shape;354;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pic>
        <p:nvPicPr>
          <p:cNvPr id="355" name="Google Shape;355;p43"/>
          <p:cNvPicPr preferRelativeResize="0"/>
          <p:nvPr/>
        </p:nvPicPr>
        <p:blipFill rotWithShape="1">
          <a:blip r:embed="rId3">
            <a:alphaModFix/>
          </a:blip>
          <a:srcRect/>
          <a:stretch/>
        </p:blipFill>
        <p:spPr>
          <a:xfrm>
            <a:off x="0" y="-136523"/>
            <a:ext cx="12313920" cy="6858000"/>
          </a:xfrm>
          <a:prstGeom prst="rect">
            <a:avLst/>
          </a:prstGeom>
          <a:noFill/>
          <a:ln>
            <a:noFill/>
          </a:ln>
        </p:spPr>
      </p:pic>
      <p:sp>
        <p:nvSpPr>
          <p:cNvPr id="356" name="Google Shape;356;p43"/>
          <p:cNvSpPr txBox="1">
            <a:spLocks noGrp="1"/>
          </p:cNvSpPr>
          <p:nvPr>
            <p:ph type="title"/>
          </p:nvPr>
        </p:nvSpPr>
        <p:spPr>
          <a:xfrm>
            <a:off x="233524" y="-12"/>
            <a:ext cx="8217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dirty="0">
                <a:solidFill>
                  <a:schemeClr val="dk1"/>
                </a:solidFill>
              </a:rPr>
              <a:t>Issue 2: The Feed</a:t>
            </a:r>
            <a:endParaRPr dirty="0"/>
          </a:p>
        </p:txBody>
      </p:sp>
      <p:sp>
        <p:nvSpPr>
          <p:cNvPr id="357" name="Google Shape;357;p43"/>
          <p:cNvSpPr txBox="1"/>
          <p:nvPr/>
        </p:nvSpPr>
        <p:spPr>
          <a:xfrm>
            <a:off x="831029" y="1415856"/>
            <a:ext cx="6158700" cy="129262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600"/>
              <a:buFont typeface="Arial"/>
              <a:buChar char="•"/>
            </a:pPr>
            <a:r>
              <a:rPr lang="en-CA" sz="2600" b="0" i="0" u="none" strike="noStrike" cap="none">
                <a:solidFill>
                  <a:srgbClr val="000000"/>
                </a:solidFill>
                <a:latin typeface="Calibri"/>
                <a:ea typeface="Calibri"/>
                <a:cs typeface="Calibri"/>
                <a:sym typeface="Calibri"/>
              </a:rPr>
              <a:t>One concept that might help make sense of your intuitions on the previous questions is </a:t>
            </a:r>
            <a:r>
              <a:rPr lang="en-CA" sz="2600" b="1" i="0" u="none" strike="noStrike" cap="none">
                <a:solidFill>
                  <a:srgbClr val="000000"/>
                </a:solidFill>
                <a:latin typeface="Calibri"/>
                <a:ea typeface="Calibri"/>
                <a:cs typeface="Calibri"/>
                <a:sym typeface="Calibri"/>
              </a:rPr>
              <a:t>manipulation</a:t>
            </a:r>
            <a:r>
              <a:rPr lang="en-CA" sz="26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61"/>
        <p:cNvGrpSpPr/>
        <p:nvPr/>
      </p:nvGrpSpPr>
      <p:grpSpPr>
        <a:xfrm>
          <a:off x="0" y="0"/>
          <a:ext cx="0" cy="0"/>
          <a:chOff x="0" y="0"/>
          <a:chExt cx="0" cy="0"/>
        </a:xfrm>
      </p:grpSpPr>
      <p:sp>
        <p:nvSpPr>
          <p:cNvPr id="362" name="Google Shape;362;p13"/>
          <p:cNvSpPr txBox="1">
            <a:spLocks noGrp="1"/>
          </p:cNvSpPr>
          <p:nvPr>
            <p:ph type="body" idx="1"/>
          </p:nvPr>
        </p:nvSpPr>
        <p:spPr>
          <a:xfrm>
            <a:off x="5874026" y="1534682"/>
            <a:ext cx="5281622"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63" name="Google Shape;363;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pic>
        <p:nvPicPr>
          <p:cNvPr id="364" name="Google Shape;364;p13"/>
          <p:cNvPicPr preferRelativeResize="0"/>
          <p:nvPr/>
        </p:nvPicPr>
        <p:blipFill rotWithShape="1">
          <a:blip r:embed="rId3">
            <a:alphaModFix/>
          </a:blip>
          <a:srcRect/>
          <a:stretch/>
        </p:blipFill>
        <p:spPr>
          <a:xfrm>
            <a:off x="0" y="0"/>
            <a:ext cx="12313920" cy="6858000"/>
          </a:xfrm>
          <a:prstGeom prst="rect">
            <a:avLst/>
          </a:prstGeom>
          <a:noFill/>
          <a:ln>
            <a:noFill/>
          </a:ln>
        </p:spPr>
      </p:pic>
      <p:sp>
        <p:nvSpPr>
          <p:cNvPr id="365" name="Google Shape;365;p13"/>
          <p:cNvSpPr txBox="1"/>
          <p:nvPr/>
        </p:nvSpPr>
        <p:spPr>
          <a:xfrm>
            <a:off x="777109" y="1505902"/>
            <a:ext cx="6525844" cy="479289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chemeClr val="dk1"/>
              </a:buClr>
              <a:buSzPts val="2800"/>
              <a:buFont typeface="Arial"/>
              <a:buChar char="•"/>
            </a:pPr>
            <a:r>
              <a:rPr lang="en-CA" sz="2800" b="0" i="0" u="none" strike="noStrike" cap="none">
                <a:solidFill>
                  <a:schemeClr val="dk1"/>
                </a:solidFill>
                <a:latin typeface="Calibri"/>
                <a:ea typeface="Calibri"/>
                <a:cs typeface="Calibri"/>
                <a:sym typeface="Calibri"/>
              </a:rPr>
              <a:t>Conditioning is an attempt to get someone to adopt a pattern of behaviour by rewarding or punishing their actions.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
        <p:nvSpPr>
          <p:cNvPr id="366" name="Google Shape;366;p13"/>
          <p:cNvSpPr txBox="1">
            <a:spLocks noGrp="1"/>
          </p:cNvSpPr>
          <p:nvPr>
            <p:ph type="title"/>
          </p:nvPr>
        </p:nvSpPr>
        <p:spPr>
          <a:xfrm>
            <a:off x="656947" y="180339"/>
            <a:ext cx="644924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a:solidFill>
                  <a:schemeClr val="dk1"/>
                </a:solidFill>
              </a:rPr>
              <a:t>Example 1: Conditioning</a:t>
            </a:r>
            <a:endParaRPr/>
          </a:p>
        </p:txBody>
      </p:sp>
      <p:pic>
        <p:nvPicPr>
          <p:cNvPr id="367" name="Google Shape;367;p13" descr="A pair of white kittens&#10;&#10;Description automatically generated with low confidence"/>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858896" y="3429000"/>
            <a:ext cx="4045348" cy="26369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72"/>
        <p:cNvGrpSpPr/>
        <p:nvPr/>
      </p:nvGrpSpPr>
      <p:grpSpPr>
        <a:xfrm>
          <a:off x="0" y="0"/>
          <a:ext cx="0" cy="0"/>
          <a:chOff x="0" y="0"/>
          <a:chExt cx="0" cy="0"/>
        </a:xfrm>
      </p:grpSpPr>
      <p:sp>
        <p:nvSpPr>
          <p:cNvPr id="373" name="Google Shape;373;p15"/>
          <p:cNvSpPr txBox="1">
            <a:spLocks noGrp="1"/>
          </p:cNvSpPr>
          <p:nvPr>
            <p:ph type="body" idx="1"/>
          </p:nvPr>
        </p:nvSpPr>
        <p:spPr>
          <a:xfrm>
            <a:off x="5874026" y="1534682"/>
            <a:ext cx="5281622"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74" name="Google Shape;374;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pic>
        <p:nvPicPr>
          <p:cNvPr id="375" name="Google Shape;375;p15"/>
          <p:cNvPicPr preferRelativeResize="0"/>
          <p:nvPr/>
        </p:nvPicPr>
        <p:blipFill rotWithShape="1">
          <a:blip r:embed="rId3">
            <a:alphaModFix/>
          </a:blip>
          <a:srcRect/>
          <a:stretch/>
        </p:blipFill>
        <p:spPr>
          <a:xfrm>
            <a:off x="0" y="-1"/>
            <a:ext cx="12313920" cy="6960359"/>
          </a:xfrm>
          <a:prstGeom prst="rect">
            <a:avLst/>
          </a:prstGeom>
          <a:noFill/>
          <a:ln>
            <a:noFill/>
          </a:ln>
        </p:spPr>
      </p:pic>
      <p:sp>
        <p:nvSpPr>
          <p:cNvPr id="376" name="Google Shape;376;p15"/>
          <p:cNvSpPr txBox="1"/>
          <p:nvPr/>
        </p:nvSpPr>
        <p:spPr>
          <a:xfrm>
            <a:off x="580350" y="1574390"/>
            <a:ext cx="6525844" cy="479289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CA" sz="2800" b="0" i="0" u="none" strike="noStrike" cap="none">
                <a:solidFill>
                  <a:schemeClr val="dk1"/>
                </a:solidFill>
                <a:latin typeface="Calibri"/>
                <a:ea typeface="Calibri"/>
                <a:cs typeface="Calibri"/>
                <a:sym typeface="Calibri"/>
              </a:rPr>
              <a:t>A guilt trip is using an inappropriate amount of guilt to influence someone to do something.</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
        <p:nvSpPr>
          <p:cNvPr id="377" name="Google Shape;377;p15"/>
          <p:cNvSpPr txBox="1">
            <a:spLocks noGrp="1"/>
          </p:cNvSpPr>
          <p:nvPr>
            <p:ph type="title"/>
          </p:nvPr>
        </p:nvSpPr>
        <p:spPr>
          <a:xfrm>
            <a:off x="656947" y="180339"/>
            <a:ext cx="644924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a:solidFill>
                  <a:schemeClr val="dk1"/>
                </a:solidFill>
              </a:rPr>
              <a:t>Example 2: The Guilt Trip</a:t>
            </a:r>
            <a:endParaRPr/>
          </a:p>
        </p:txBody>
      </p:sp>
      <p:pic>
        <p:nvPicPr>
          <p:cNvPr id="3" name="Picture 2" descr="A dog lying on a wood surface&#10;&#10;Description automatically generated with medium confidence">
            <a:extLst>
              <a:ext uri="{FF2B5EF4-FFF2-40B4-BE49-F238E27FC236}">
                <a16:creationId xmlns:a16="http://schemas.microsoft.com/office/drawing/2014/main" id="{4096C20B-3295-4483-9F1E-983C00308077}"/>
              </a:ext>
            </a:extLst>
          </p:cNvPr>
          <p:cNvPicPr>
            <a:picLocks noChangeAspect="1"/>
          </p:cNvPicPr>
          <p:nvPr/>
        </p:nvPicPr>
        <p:blipFill>
          <a:blip r:embed="rId4"/>
          <a:stretch>
            <a:fillRect/>
          </a:stretch>
        </p:blipFill>
        <p:spPr>
          <a:xfrm>
            <a:off x="1566837" y="3199045"/>
            <a:ext cx="4237187" cy="28336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383"/>
        <p:cNvGrpSpPr/>
        <p:nvPr/>
      </p:nvGrpSpPr>
      <p:grpSpPr>
        <a:xfrm>
          <a:off x="0" y="0"/>
          <a:ext cx="0" cy="0"/>
          <a:chOff x="0" y="0"/>
          <a:chExt cx="0" cy="0"/>
        </a:xfrm>
      </p:grpSpPr>
      <p:pic>
        <p:nvPicPr>
          <p:cNvPr id="386" name="Google Shape;386;p14"/>
          <p:cNvPicPr preferRelativeResize="0"/>
          <p:nvPr/>
        </p:nvPicPr>
        <p:blipFill rotWithShape="1">
          <a:blip r:embed="rId3">
            <a:alphaModFix/>
          </a:blip>
          <a:srcRect/>
          <a:stretch/>
        </p:blipFill>
        <p:spPr>
          <a:xfrm>
            <a:off x="0" y="-1"/>
            <a:ext cx="12313920" cy="6960359"/>
          </a:xfrm>
          <a:prstGeom prst="rect">
            <a:avLst/>
          </a:prstGeom>
          <a:noFill/>
          <a:ln>
            <a:noFill/>
          </a:ln>
        </p:spPr>
      </p:pic>
      <p:sp>
        <p:nvSpPr>
          <p:cNvPr id="384" name="Google Shape;384;p14"/>
          <p:cNvSpPr txBox="1">
            <a:spLocks noGrp="1"/>
          </p:cNvSpPr>
          <p:nvPr>
            <p:ph type="body" idx="1"/>
          </p:nvPr>
        </p:nvSpPr>
        <p:spPr>
          <a:xfrm>
            <a:off x="5874026" y="1534682"/>
            <a:ext cx="5281622"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385" name="Google Shape;385;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sp>
        <p:nvSpPr>
          <p:cNvPr id="387" name="Google Shape;387;p14"/>
          <p:cNvSpPr txBox="1"/>
          <p:nvPr/>
        </p:nvSpPr>
        <p:spPr>
          <a:xfrm>
            <a:off x="580350" y="1563462"/>
            <a:ext cx="6525844" cy="479289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chemeClr val="dk1"/>
              </a:buClr>
              <a:buSzPts val="2800"/>
              <a:buFont typeface="Arial"/>
              <a:buChar char="•"/>
            </a:pPr>
            <a:r>
              <a:rPr lang="en-CA" sz="2800" b="0" i="0" u="none" strike="noStrike" cap="none" dirty="0">
                <a:solidFill>
                  <a:schemeClr val="dk1"/>
                </a:solidFill>
                <a:latin typeface="Calibri"/>
                <a:ea typeface="Calibri"/>
                <a:cs typeface="Calibri"/>
                <a:sym typeface="Calibri"/>
              </a:rPr>
              <a:t>Gaslighting is an attempt to get someone to do something by (falsely) persuading them that their judgment is generally flawed or even delusional. </a:t>
            </a:r>
            <a:endParaRPr sz="1400" b="0" i="0" u="none" strike="noStrike" cap="none" dirty="0">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400"/>
              <a:buFont typeface="Arial"/>
              <a:buNone/>
            </a:pPr>
            <a:endParaRPr sz="2400" b="0" i="0" u="none" strike="noStrike" cap="none" dirty="0">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dirty="0">
                <a:solidFill>
                  <a:schemeClr val="lt1"/>
                </a:solidFill>
                <a:latin typeface="Garamond"/>
                <a:ea typeface="Garamond"/>
                <a:cs typeface="Garamond"/>
                <a:sym typeface="Garamond"/>
              </a:rPr>
              <a:t> </a:t>
            </a:r>
            <a:endParaRPr sz="1400" b="0" i="0" u="none" strike="noStrike" cap="none" dirty="0">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dirty="0">
              <a:solidFill>
                <a:schemeClr val="lt1"/>
              </a:solidFill>
              <a:latin typeface="Garamond"/>
              <a:ea typeface="Garamond"/>
              <a:cs typeface="Garamond"/>
              <a:sym typeface="Garamond"/>
            </a:endParaRPr>
          </a:p>
        </p:txBody>
      </p:sp>
      <p:sp>
        <p:nvSpPr>
          <p:cNvPr id="388" name="Google Shape;388;p14"/>
          <p:cNvSpPr txBox="1">
            <a:spLocks noGrp="1"/>
          </p:cNvSpPr>
          <p:nvPr>
            <p:ph type="title"/>
          </p:nvPr>
        </p:nvSpPr>
        <p:spPr>
          <a:xfrm>
            <a:off x="656947" y="180339"/>
            <a:ext cx="644924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a:solidFill>
                  <a:schemeClr val="dk1"/>
                </a:solidFill>
              </a:rPr>
              <a:t>Example 3: Gaslighting</a:t>
            </a:r>
            <a:endParaRPr/>
          </a:p>
        </p:txBody>
      </p:sp>
      <p:pic>
        <p:nvPicPr>
          <p:cNvPr id="1026" name="Picture 2">
            <a:extLst>
              <a:ext uri="{FF2B5EF4-FFF2-40B4-BE49-F238E27FC236}">
                <a16:creationId xmlns:a16="http://schemas.microsoft.com/office/drawing/2014/main" id="{A438E1A4-E65F-4300-AADD-D6DB4554B8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92083" y="3429000"/>
            <a:ext cx="2123671" cy="321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94"/>
        <p:cNvGrpSpPr/>
        <p:nvPr/>
      </p:nvGrpSpPr>
      <p:grpSpPr>
        <a:xfrm>
          <a:off x="0" y="0"/>
          <a:ext cx="0" cy="0"/>
          <a:chOff x="0" y="0"/>
          <a:chExt cx="0" cy="0"/>
        </a:xfrm>
      </p:grpSpPr>
      <p:sp>
        <p:nvSpPr>
          <p:cNvPr id="395" name="Google Shape;395;p16"/>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16"/>
          <p:cNvSpPr txBox="1">
            <a:spLocks noGrp="1"/>
          </p:cNvSpPr>
          <p:nvPr>
            <p:ph type="title"/>
          </p:nvPr>
        </p:nvSpPr>
        <p:spPr>
          <a:xfrm>
            <a:off x="681650" y="268502"/>
            <a:ext cx="5414349" cy="825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aramond"/>
              <a:buNone/>
            </a:pPr>
            <a:r>
              <a:rPr lang="en-CA" dirty="0">
                <a:solidFill>
                  <a:schemeClr val="dk1"/>
                </a:solidFill>
              </a:rPr>
              <a:t>Defining Manipulation</a:t>
            </a:r>
            <a:endParaRPr sz="4800" dirty="0"/>
          </a:p>
        </p:txBody>
      </p:sp>
      <p:sp>
        <p:nvSpPr>
          <p:cNvPr id="397" name="Google Shape;397;p16"/>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pic>
        <p:nvPicPr>
          <p:cNvPr id="398" name="Google Shape;398;p16" descr="A picture containing person&#10;&#10;Description automatically generated"/>
          <p:cNvPicPr preferRelativeResize="0"/>
          <p:nvPr/>
        </p:nvPicPr>
        <p:blipFill rotWithShape="1">
          <a:blip r:embed="rId3">
            <a:alphaModFix amt="30000"/>
          </a:blip>
          <a:srcRect l="16982" r="24978" b="-1"/>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99" name="Google Shape;39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25</a:t>
            </a:fld>
            <a:endParaRPr b="0" i="0" u="none" strike="noStrike" cap="none">
              <a:solidFill>
                <a:srgbClr val="FFFFFF"/>
              </a:solidFill>
              <a:latin typeface="Calibri"/>
              <a:ea typeface="Calibri"/>
              <a:cs typeface="Calibri"/>
              <a:sym typeface="Calibri"/>
            </a:endParaRPr>
          </a:p>
        </p:txBody>
      </p:sp>
      <p:sp>
        <p:nvSpPr>
          <p:cNvPr id="400" name="Google Shape;400;p16"/>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
        <p:nvSpPr>
          <p:cNvPr id="401" name="Google Shape;401;p16"/>
          <p:cNvSpPr txBox="1"/>
          <p:nvPr/>
        </p:nvSpPr>
        <p:spPr>
          <a:xfrm>
            <a:off x="439224" y="1432870"/>
            <a:ext cx="60939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A </a:t>
            </a:r>
            <a:r>
              <a:rPr lang="en-CA" sz="2400" b="1" i="0" u="none" strike="noStrike" cap="none">
                <a:solidFill>
                  <a:schemeClr val="dk1"/>
                </a:solidFill>
                <a:latin typeface="Calibri"/>
                <a:ea typeface="Calibri"/>
                <a:cs typeface="Calibri"/>
                <a:sym typeface="Calibri"/>
              </a:rPr>
              <a:t>definition</a:t>
            </a:r>
            <a:r>
              <a:rPr lang="en-CA" sz="2400" b="0" i="0" u="none" strike="noStrike" cap="none">
                <a:solidFill>
                  <a:schemeClr val="dk1"/>
                </a:solidFill>
                <a:latin typeface="Calibri"/>
                <a:ea typeface="Calibri"/>
                <a:cs typeface="Calibri"/>
                <a:sym typeface="Calibri"/>
              </a:rPr>
              <a:t> of manipulation </a:t>
            </a:r>
            <a:r>
              <a:rPr lang="en-CA" sz="2400">
                <a:solidFill>
                  <a:schemeClr val="dk1"/>
                </a:solidFill>
                <a:latin typeface="Calibri"/>
                <a:ea typeface="Calibri"/>
                <a:cs typeface="Calibri"/>
                <a:sym typeface="Calibri"/>
              </a:rPr>
              <a:t>would explain </a:t>
            </a:r>
            <a:r>
              <a:rPr lang="en-CA" sz="2400" b="0" i="0" u="none" strike="noStrike" cap="none">
                <a:solidFill>
                  <a:schemeClr val="dk1"/>
                </a:solidFill>
                <a:latin typeface="Calibri"/>
                <a:ea typeface="Calibri"/>
                <a:cs typeface="Calibri"/>
                <a:sym typeface="Calibri"/>
              </a:rPr>
              <a:t>what all of these cases have in common with each other.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In the chat</a:t>
            </a:r>
            <a:r>
              <a:rPr lang="en-CA" sz="2400" b="0" i="0" u="none" strike="noStrike" cap="none">
                <a:solidFill>
                  <a:schemeClr val="dk1"/>
                </a:solidFill>
                <a:latin typeface="Calibri"/>
                <a:ea typeface="Calibri"/>
                <a:cs typeface="Calibri"/>
                <a:sym typeface="Calibri"/>
              </a:rPr>
              <a:t>: What do </a:t>
            </a:r>
            <a:r>
              <a:rPr lang="en-CA" sz="2400">
                <a:solidFill>
                  <a:schemeClr val="dk1"/>
                </a:solidFill>
                <a:latin typeface="Calibri"/>
                <a:ea typeface="Calibri"/>
                <a:cs typeface="Calibri"/>
                <a:sym typeface="Calibri"/>
              </a:rPr>
              <a:t>the previous three examples </a:t>
            </a:r>
            <a:r>
              <a:rPr lang="en-CA" sz="2400" b="0" i="0" u="none" strike="noStrike" cap="none">
                <a:solidFill>
                  <a:schemeClr val="dk1"/>
                </a:solidFill>
                <a:latin typeface="Calibri"/>
                <a:ea typeface="Calibri"/>
                <a:cs typeface="Calibri"/>
                <a:sym typeface="Calibri"/>
              </a:rPr>
              <a:t>have in common with each other that make them count as ‘manipulation’? </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6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a:p>
            <a:pPr marL="285750" marR="0" lvl="0" indent="-133350" algn="l" rtl="0">
              <a:lnSpc>
                <a:spcPct val="10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06"/>
        <p:cNvGrpSpPr/>
        <p:nvPr/>
      </p:nvGrpSpPr>
      <p:grpSpPr>
        <a:xfrm>
          <a:off x="0" y="0"/>
          <a:ext cx="0" cy="0"/>
          <a:chOff x="0" y="0"/>
          <a:chExt cx="0" cy="0"/>
        </a:xfrm>
      </p:grpSpPr>
      <p:sp>
        <p:nvSpPr>
          <p:cNvPr id="407" name="Google Shape;407;p18"/>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18"/>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09" name="Google Shape;40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26</a:t>
            </a:fld>
            <a:endParaRPr b="0" i="0" u="none" strike="noStrike" cap="none">
              <a:solidFill>
                <a:srgbClr val="FFFFFF"/>
              </a:solidFill>
              <a:latin typeface="Calibri"/>
              <a:ea typeface="Calibri"/>
              <a:cs typeface="Calibri"/>
              <a:sym typeface="Calibri"/>
            </a:endParaRPr>
          </a:p>
        </p:txBody>
      </p:sp>
      <p:sp>
        <p:nvSpPr>
          <p:cNvPr id="410" name="Google Shape;410;p18"/>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pic>
        <p:nvPicPr>
          <p:cNvPr id="411" name="Google Shape;411;p18"/>
          <p:cNvPicPr preferRelativeResize="0"/>
          <p:nvPr/>
        </p:nvPicPr>
        <p:blipFill rotWithShape="1">
          <a:blip r:embed="rId3">
            <a:alphaModFix/>
          </a:blip>
          <a:srcRect/>
          <a:stretch/>
        </p:blipFill>
        <p:spPr>
          <a:xfrm>
            <a:off x="-121920" y="0"/>
            <a:ext cx="12313920" cy="6960359"/>
          </a:xfrm>
          <a:prstGeom prst="rect">
            <a:avLst/>
          </a:prstGeom>
          <a:noFill/>
          <a:ln>
            <a:noFill/>
          </a:ln>
        </p:spPr>
      </p:pic>
      <p:sp>
        <p:nvSpPr>
          <p:cNvPr id="412" name="Google Shape;412;p18"/>
          <p:cNvSpPr txBox="1"/>
          <p:nvPr/>
        </p:nvSpPr>
        <p:spPr>
          <a:xfrm>
            <a:off x="439224" y="1693516"/>
            <a:ext cx="6093900" cy="3940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What do these actions have in common with each other that make them count as ‘manipulation’?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One theory: </a:t>
            </a:r>
            <a:r>
              <a:rPr lang="en-CA" sz="2400" b="0" i="1" u="none" strike="noStrike" cap="none">
                <a:solidFill>
                  <a:schemeClr val="dk1"/>
                </a:solidFill>
                <a:latin typeface="Calibri"/>
                <a:ea typeface="Calibri"/>
                <a:cs typeface="Calibri"/>
                <a:sym typeface="Calibri"/>
              </a:rPr>
              <a:t>manipulative action is the </a:t>
            </a:r>
            <a:r>
              <a:rPr lang="en-CA" sz="2400" i="1">
                <a:solidFill>
                  <a:schemeClr val="dk1"/>
                </a:solidFill>
                <a:latin typeface="Calibri"/>
                <a:ea typeface="Calibri"/>
                <a:cs typeface="Calibri"/>
                <a:sym typeface="Calibri"/>
              </a:rPr>
              <a:t>intentional</a:t>
            </a:r>
            <a:r>
              <a:rPr lang="en-CA" sz="2400" b="0" i="1" u="none" strike="noStrike" cap="none">
                <a:solidFill>
                  <a:schemeClr val="dk1"/>
                </a:solidFill>
                <a:latin typeface="Calibri"/>
                <a:ea typeface="Calibri"/>
                <a:cs typeface="Calibri"/>
                <a:sym typeface="Calibri"/>
              </a:rPr>
              <a:t> attempt to get someone's beliefs, desires, or emotions to violate their norms or ideals, from the perspective of the mani</a:t>
            </a:r>
            <a:r>
              <a:rPr lang="en-CA" sz="2400" i="1">
                <a:solidFill>
                  <a:schemeClr val="dk1"/>
                </a:solidFill>
                <a:latin typeface="Calibri"/>
                <a:ea typeface="Calibri"/>
                <a:cs typeface="Calibri"/>
                <a:sym typeface="Calibri"/>
              </a:rPr>
              <a:t>pulator</a:t>
            </a:r>
            <a:r>
              <a:rPr lang="en-CA" sz="2400" b="0" i="1" u="none" strike="noStrike" cap="none">
                <a:solidFill>
                  <a:schemeClr val="dk1"/>
                </a:solidFill>
                <a:latin typeface="Calibri"/>
                <a:ea typeface="Calibri"/>
                <a:cs typeface="Calibri"/>
                <a:sym typeface="Calibri"/>
              </a:rPr>
              <a:t>. </a:t>
            </a:r>
            <a:r>
              <a:rPr lang="en-CA" sz="2400" b="0" i="0" u="none" strike="noStrike" cap="none">
                <a:solidFill>
                  <a:schemeClr val="dk1"/>
                </a:solidFill>
                <a:latin typeface="Calibri"/>
                <a:ea typeface="Calibri"/>
                <a:cs typeface="Calibri"/>
                <a:sym typeface="Calibri"/>
              </a:rPr>
              <a:t>(Robert Noggle, “Manipulative Actions: A Conceptual and Moral Analysis”)</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600"/>
              </a:spcBef>
              <a:spcAft>
                <a:spcPts val="0"/>
              </a:spcAft>
              <a:buClr>
                <a:schemeClr val="dk1"/>
              </a:buClr>
              <a:buSzPts val="2400"/>
              <a:buFont typeface="Arial"/>
              <a:buNone/>
            </a:pPr>
            <a:endParaRPr sz="2400" b="0" i="1" u="none" strike="noStrike" cap="none">
              <a:solidFill>
                <a:schemeClr val="dk1"/>
              </a:solidFill>
              <a:latin typeface="Calibri"/>
              <a:ea typeface="Calibri"/>
              <a:cs typeface="Calibri"/>
              <a:sym typeface="Calibri"/>
            </a:endParaRPr>
          </a:p>
        </p:txBody>
      </p:sp>
      <p:sp>
        <p:nvSpPr>
          <p:cNvPr id="413" name="Google Shape;413;p18"/>
          <p:cNvSpPr txBox="1">
            <a:spLocks noGrp="1"/>
          </p:cNvSpPr>
          <p:nvPr>
            <p:ph type="title"/>
          </p:nvPr>
        </p:nvSpPr>
        <p:spPr>
          <a:xfrm>
            <a:off x="642257" y="127298"/>
            <a:ext cx="71519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n-CA" dirty="0">
                <a:solidFill>
                  <a:schemeClr val="dk1"/>
                </a:solidFill>
              </a:rPr>
              <a:t>Defining Manipulation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18"/>
        <p:cNvGrpSpPr/>
        <p:nvPr/>
      </p:nvGrpSpPr>
      <p:grpSpPr>
        <a:xfrm>
          <a:off x="0" y="0"/>
          <a:ext cx="0" cy="0"/>
          <a:chOff x="0" y="0"/>
          <a:chExt cx="0" cy="0"/>
        </a:xfrm>
      </p:grpSpPr>
      <p:sp>
        <p:nvSpPr>
          <p:cNvPr id="419" name="Google Shape;419;p44"/>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p44"/>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21" name="Google Shape;4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27</a:t>
            </a:fld>
            <a:endParaRPr b="0" i="0" u="none" strike="noStrike" cap="none">
              <a:solidFill>
                <a:srgbClr val="FFFFFF"/>
              </a:solidFill>
              <a:latin typeface="Calibri"/>
              <a:ea typeface="Calibri"/>
              <a:cs typeface="Calibri"/>
              <a:sym typeface="Calibri"/>
            </a:endParaRPr>
          </a:p>
        </p:txBody>
      </p:sp>
      <p:sp>
        <p:nvSpPr>
          <p:cNvPr id="422" name="Google Shape;422;p44"/>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pic>
        <p:nvPicPr>
          <p:cNvPr id="423" name="Google Shape;423;p44"/>
          <p:cNvPicPr preferRelativeResize="0"/>
          <p:nvPr/>
        </p:nvPicPr>
        <p:blipFill rotWithShape="1">
          <a:blip r:embed="rId3">
            <a:alphaModFix/>
          </a:blip>
          <a:srcRect/>
          <a:stretch/>
        </p:blipFill>
        <p:spPr>
          <a:xfrm>
            <a:off x="-121920" y="0"/>
            <a:ext cx="12313920" cy="6960359"/>
          </a:xfrm>
          <a:prstGeom prst="rect">
            <a:avLst/>
          </a:prstGeom>
          <a:noFill/>
          <a:ln>
            <a:noFill/>
          </a:ln>
        </p:spPr>
      </p:pic>
      <p:sp>
        <p:nvSpPr>
          <p:cNvPr id="424" name="Google Shape;424;p44"/>
          <p:cNvSpPr txBox="1"/>
          <p:nvPr/>
        </p:nvSpPr>
        <p:spPr>
          <a:xfrm>
            <a:off x="439224" y="1693516"/>
            <a:ext cx="6093900" cy="4356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What norms or ideals guide our beliefs, desires and emotions? </a:t>
            </a:r>
            <a:r>
              <a:rPr lang="en-CA" sz="2400" b="0" i="0" u="none" strike="noStrike" cap="none" dirty="0" err="1">
                <a:solidFill>
                  <a:schemeClr val="dk1"/>
                </a:solidFill>
                <a:latin typeface="Calibri"/>
                <a:ea typeface="Calibri"/>
                <a:cs typeface="Calibri"/>
                <a:sym typeface="Calibri"/>
              </a:rPr>
              <a:t>Noggle</a:t>
            </a:r>
            <a:r>
              <a:rPr lang="en-CA"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Beliefs:</a:t>
            </a:r>
            <a:endParaRPr sz="1400" b="0" i="0" u="none" strike="noStrike" cap="none" dirty="0">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2400"/>
              <a:buFont typeface="Arial"/>
              <a:buNone/>
            </a:pPr>
            <a:r>
              <a:rPr lang="en-CA" sz="2400" b="0" i="0" u="none" strike="noStrike" cap="none" dirty="0">
                <a:solidFill>
                  <a:schemeClr val="dk1"/>
                </a:solidFill>
                <a:latin typeface="Calibri"/>
                <a:ea typeface="Calibri"/>
                <a:cs typeface="Calibri"/>
                <a:sym typeface="Calibri"/>
              </a:rPr>
              <a:t>	</a:t>
            </a:r>
            <a:r>
              <a:rPr lang="en-CA" sz="2000" b="0" i="1" u="none" strike="noStrike" cap="none" dirty="0">
                <a:solidFill>
                  <a:schemeClr val="dk1"/>
                </a:solidFill>
                <a:latin typeface="Calibri"/>
                <a:ea typeface="Calibri"/>
                <a:cs typeface="Calibri"/>
                <a:sym typeface="Calibri"/>
              </a:rPr>
              <a:t>“Believe only the truth.”</a:t>
            </a:r>
            <a:endParaRPr sz="1000" b="0" i="1"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Desires:</a:t>
            </a:r>
            <a:endParaRPr sz="1400" b="0" i="0" u="none" strike="noStrike" cap="none" dirty="0">
              <a:solidFill>
                <a:srgbClr val="000000"/>
              </a:solidFill>
              <a:latin typeface="Arial"/>
              <a:ea typeface="Arial"/>
              <a:cs typeface="Arial"/>
              <a:sym typeface="Arial"/>
            </a:endParaRPr>
          </a:p>
          <a:p>
            <a:pPr marL="457200" lvl="2">
              <a:buSzPts val="2000"/>
            </a:pPr>
            <a:r>
              <a:rPr lang="en-CA" sz="2000" b="0" i="1" u="none" strike="noStrike" cap="none" dirty="0">
                <a:solidFill>
                  <a:schemeClr val="dk1"/>
                </a:solidFill>
                <a:latin typeface="Calibri"/>
                <a:ea typeface="Calibri"/>
                <a:cs typeface="Calibri"/>
                <a:sym typeface="Calibri"/>
              </a:rPr>
              <a:t>	“Desire only what </a:t>
            </a:r>
            <a:r>
              <a:rPr lang="en-CA" sz="2000" i="1" dirty="0">
                <a:solidFill>
                  <a:schemeClr val="dk1"/>
                </a:solidFill>
                <a:latin typeface="Calibri"/>
                <a:ea typeface="Calibri"/>
                <a:cs typeface="Calibri"/>
                <a:sym typeface="Calibri"/>
              </a:rPr>
              <a:t>you judge that you </a:t>
            </a:r>
            <a:r>
              <a:rPr lang="en-CA" sz="2000" b="0" i="1" u="none" strike="noStrike" cap="none" dirty="0">
                <a:solidFill>
                  <a:schemeClr val="dk1"/>
                </a:solidFill>
                <a:latin typeface="Calibri"/>
                <a:ea typeface="Calibri"/>
                <a:cs typeface="Calibri"/>
                <a:sym typeface="Calibri"/>
              </a:rPr>
              <a:t>have 	reason to desire.”</a:t>
            </a:r>
            <a:endParaRPr sz="2000" b="0" i="1"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dirty="0">
                <a:solidFill>
                  <a:schemeClr val="dk1"/>
                </a:solidFill>
                <a:latin typeface="Calibri"/>
                <a:ea typeface="Calibri"/>
                <a:cs typeface="Calibri"/>
                <a:sym typeface="Calibri"/>
              </a:rPr>
              <a:t>Emotions: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CA" sz="2400" dirty="0">
                <a:solidFill>
                  <a:schemeClr val="dk1"/>
                </a:solidFill>
                <a:latin typeface="Calibri"/>
                <a:ea typeface="Calibri"/>
                <a:cs typeface="Calibri"/>
                <a:sym typeface="Calibri"/>
              </a:rPr>
              <a:t>	</a:t>
            </a:r>
            <a:r>
              <a:rPr lang="en-CA" sz="2000" b="0" i="1" u="none" strike="noStrike" cap="none" dirty="0">
                <a:solidFill>
                  <a:schemeClr val="dk1"/>
                </a:solidFill>
                <a:latin typeface="Calibri"/>
                <a:ea typeface="Calibri"/>
                <a:cs typeface="Calibri"/>
                <a:sym typeface="Calibri"/>
              </a:rPr>
              <a:t>“Base your emotions on true beliefs.”</a:t>
            </a:r>
            <a:endParaRPr sz="1000" b="0" i="1"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CA" sz="2000" b="0" i="1" u="none" strike="noStrike" cap="none" dirty="0">
                <a:solidFill>
                  <a:schemeClr val="dk1"/>
                </a:solidFill>
                <a:latin typeface="Calibri"/>
                <a:ea typeface="Calibri"/>
                <a:cs typeface="Calibri"/>
                <a:sym typeface="Calibri"/>
              </a:rPr>
              <a:t>	“Ensure that emotions highlight only things that 	are genuinely relevant to your deliberations.”</a:t>
            </a:r>
            <a:endParaRPr sz="1000" b="0" i="1" u="none" strike="noStrike" cap="none" dirty="0">
              <a:solidFill>
                <a:srgbClr val="000000"/>
              </a:solidFill>
              <a:latin typeface="Arial"/>
              <a:ea typeface="Arial"/>
              <a:cs typeface="Arial"/>
              <a:sym typeface="Arial"/>
            </a:endParaRPr>
          </a:p>
          <a:p>
            <a:pPr marL="285750" marR="0" lvl="0" indent="-133350" algn="l" rtl="0">
              <a:lnSpc>
                <a:spcPct val="100000"/>
              </a:lnSpc>
              <a:spcBef>
                <a:spcPts val="600"/>
              </a:spcBef>
              <a:spcAft>
                <a:spcPts val="0"/>
              </a:spcAft>
              <a:buClr>
                <a:schemeClr val="dk1"/>
              </a:buClr>
              <a:buSzPts val="2400"/>
              <a:buFont typeface="Arial"/>
              <a:buNone/>
            </a:pPr>
            <a:endParaRPr sz="2400" b="0" i="1" u="none" strike="noStrike" cap="none" dirty="0">
              <a:solidFill>
                <a:schemeClr val="dk1"/>
              </a:solidFill>
              <a:latin typeface="Calibri"/>
              <a:ea typeface="Calibri"/>
              <a:cs typeface="Calibri"/>
              <a:sym typeface="Calibri"/>
            </a:endParaRPr>
          </a:p>
        </p:txBody>
      </p:sp>
      <p:sp>
        <p:nvSpPr>
          <p:cNvPr id="425" name="Google Shape;425;p44"/>
          <p:cNvSpPr txBox="1">
            <a:spLocks noGrp="1"/>
          </p:cNvSpPr>
          <p:nvPr>
            <p:ph type="title"/>
          </p:nvPr>
        </p:nvSpPr>
        <p:spPr>
          <a:xfrm>
            <a:off x="642257" y="127298"/>
            <a:ext cx="71519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n-CA">
                <a:solidFill>
                  <a:schemeClr val="dk1"/>
                </a:solidFill>
              </a:rPr>
              <a:t>Defining Manipulation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430"/>
        <p:cNvGrpSpPr/>
        <p:nvPr/>
      </p:nvGrpSpPr>
      <p:grpSpPr>
        <a:xfrm>
          <a:off x="0" y="0"/>
          <a:ext cx="0" cy="0"/>
          <a:chOff x="0" y="0"/>
          <a:chExt cx="0" cy="0"/>
        </a:xfrm>
      </p:grpSpPr>
      <p:sp>
        <p:nvSpPr>
          <p:cNvPr id="431" name="Google Shape;431;p19"/>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32" name="Google Shape;4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28</a:t>
            </a:fld>
            <a:endParaRPr b="0" i="0" u="none" strike="noStrike" cap="none">
              <a:solidFill>
                <a:srgbClr val="FFFFFF"/>
              </a:solidFill>
              <a:latin typeface="Calibri"/>
              <a:ea typeface="Calibri"/>
              <a:cs typeface="Calibri"/>
              <a:sym typeface="Calibri"/>
            </a:endParaRPr>
          </a:p>
        </p:txBody>
      </p:sp>
      <p:sp>
        <p:nvSpPr>
          <p:cNvPr id="433" name="Google Shape;433;p19"/>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sp>
        <p:nvSpPr>
          <p:cNvPr id="434" name="Google Shape;434;p19"/>
          <p:cNvSpPr txBox="1">
            <a:spLocks noGrp="1"/>
          </p:cNvSpPr>
          <p:nvPr>
            <p:ph type="title"/>
          </p:nvPr>
        </p:nvSpPr>
        <p:spPr>
          <a:xfrm>
            <a:off x="1004687" y="-171116"/>
            <a:ext cx="1018262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dirty="0">
                <a:solidFill>
                  <a:schemeClr val="dk1"/>
                </a:solidFill>
              </a:rPr>
              <a:t>Defining Manipulation</a:t>
            </a:r>
            <a:endParaRPr dirty="0">
              <a:solidFill>
                <a:schemeClr val="dk1"/>
              </a:solidFill>
            </a:endParaRPr>
          </a:p>
        </p:txBody>
      </p:sp>
      <p:graphicFrame>
        <p:nvGraphicFramePr>
          <p:cNvPr id="435" name="Google Shape;435;p19"/>
          <p:cNvGraphicFramePr/>
          <p:nvPr/>
        </p:nvGraphicFramePr>
        <p:xfrm>
          <a:off x="1416185" y="1007399"/>
          <a:ext cx="9741325" cy="5598052"/>
        </p:xfrm>
        <a:graphic>
          <a:graphicData uri="http://schemas.openxmlformats.org/drawingml/2006/table">
            <a:tbl>
              <a:tblPr firstRow="1" bandRow="1">
                <a:noFill/>
                <a:tableStyleId>{9D1A6460-3E81-4CD6-9377-85A9F31D85AE}</a:tableStyleId>
              </a:tblPr>
              <a:tblGrid>
                <a:gridCol w="6303250">
                  <a:extLst>
                    <a:ext uri="{9D8B030D-6E8A-4147-A177-3AD203B41FA5}">
                      <a16:colId xmlns:a16="http://schemas.microsoft.com/office/drawing/2014/main" val="20000"/>
                    </a:ext>
                  </a:extLst>
                </a:gridCol>
                <a:gridCol w="3438075">
                  <a:extLst>
                    <a:ext uri="{9D8B030D-6E8A-4147-A177-3AD203B41FA5}">
                      <a16:colId xmlns:a16="http://schemas.microsoft.com/office/drawing/2014/main" val="20001"/>
                    </a:ext>
                  </a:extLst>
                </a:gridCol>
              </a:tblGrid>
              <a:tr h="691900">
                <a:tc>
                  <a:txBody>
                    <a:bodyPr/>
                    <a:lstStyle/>
                    <a:p>
                      <a:pPr marL="0" marR="0" lvl="0" indent="0" algn="ctr" rtl="0">
                        <a:lnSpc>
                          <a:spcPct val="100000"/>
                        </a:lnSpc>
                        <a:spcBef>
                          <a:spcPts val="0"/>
                        </a:spcBef>
                        <a:spcAft>
                          <a:spcPts val="0"/>
                        </a:spcAft>
                        <a:buClr>
                          <a:srgbClr val="000000"/>
                        </a:buClr>
                        <a:buSzPts val="2000"/>
                        <a:buFont typeface="Arial"/>
                        <a:buNone/>
                      </a:pPr>
                      <a:r>
                        <a:rPr lang="en-CA" sz="2000" u="none" strike="noStrike" cap="none"/>
                        <a:t>Example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CA" sz="2000" u="none" strike="noStrike" cap="none"/>
                        <a:t>Does it violate the norms of our beliefs, desires, emotions, or none of them?</a:t>
                      </a:r>
                      <a:endParaRPr sz="1400" u="none" strike="noStrike" cap="none"/>
                    </a:p>
                  </a:txBody>
                  <a:tcPr marL="91450" marR="91450" marT="45725" marB="45725"/>
                </a:tc>
                <a:extLst>
                  <a:ext uri="{0D108BD9-81ED-4DB2-BD59-A6C34878D82A}">
                    <a16:rowId xmlns:a16="http://schemas.microsoft.com/office/drawing/2014/main" val="10000"/>
                  </a:ext>
                </a:extLst>
              </a:tr>
              <a:tr h="575250">
                <a:tc>
                  <a:txBody>
                    <a:bodyPr/>
                    <a:lstStyle/>
                    <a:p>
                      <a:pPr marL="0" marR="0" lvl="0" indent="0" algn="l" rtl="0">
                        <a:lnSpc>
                          <a:spcPct val="100000"/>
                        </a:lnSpc>
                        <a:spcBef>
                          <a:spcPts val="0"/>
                        </a:spcBef>
                        <a:spcAft>
                          <a:spcPts val="0"/>
                        </a:spcAft>
                        <a:buClr>
                          <a:srgbClr val="000000"/>
                        </a:buClr>
                        <a:buSzPts val="2000"/>
                        <a:buFont typeface="Arial"/>
                        <a:buNone/>
                      </a:pPr>
                      <a:r>
                        <a:rPr lang="en-CA" sz="1800" u="none" strike="noStrike" cap="none">
                          <a:solidFill>
                            <a:schemeClr val="dk1"/>
                          </a:solidFill>
                        </a:rPr>
                        <a:t>Conditioning</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575250">
                <a:tc>
                  <a:txBody>
                    <a:bodyPr/>
                    <a:lstStyle/>
                    <a:p>
                      <a:pPr marL="0" marR="0" lvl="0" indent="0" algn="l" rtl="0">
                        <a:lnSpc>
                          <a:spcPct val="100000"/>
                        </a:lnSpc>
                        <a:spcBef>
                          <a:spcPts val="0"/>
                        </a:spcBef>
                        <a:spcAft>
                          <a:spcPts val="0"/>
                        </a:spcAft>
                        <a:buClr>
                          <a:schemeClr val="dk1"/>
                        </a:buClr>
                        <a:buSzPts val="2000"/>
                        <a:buFont typeface="Arial"/>
                        <a:buNone/>
                      </a:pPr>
                      <a:r>
                        <a:rPr lang="en-CA" sz="1800" u="none" strike="noStrike" cap="none"/>
                        <a:t>The guilt trip</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575250">
                <a:tc>
                  <a:txBody>
                    <a:bodyPr/>
                    <a:lstStyle/>
                    <a:p>
                      <a:pPr marL="0" marR="0" lvl="0" indent="0" algn="l" rtl="0">
                        <a:lnSpc>
                          <a:spcPct val="100000"/>
                        </a:lnSpc>
                        <a:spcBef>
                          <a:spcPts val="0"/>
                        </a:spcBef>
                        <a:spcAft>
                          <a:spcPts val="0"/>
                        </a:spcAft>
                        <a:buClr>
                          <a:srgbClr val="000000"/>
                        </a:buClr>
                        <a:buSzPts val="2000"/>
                        <a:buFont typeface="Arial"/>
                        <a:buNone/>
                      </a:pPr>
                      <a:r>
                        <a:rPr lang="en-CA" sz="1800" u="none" strike="noStrike" cap="none"/>
                        <a:t>Gaslighting</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816775">
                <a:tc>
                  <a:txBody>
                    <a:bodyPr/>
                    <a:lstStyle/>
                    <a:p>
                      <a:pPr marL="0" marR="0" lvl="0" indent="0" algn="l" rtl="0">
                        <a:lnSpc>
                          <a:spcPct val="100000"/>
                        </a:lnSpc>
                        <a:spcBef>
                          <a:spcPts val="0"/>
                        </a:spcBef>
                        <a:spcAft>
                          <a:spcPts val="0"/>
                        </a:spcAft>
                        <a:buClr>
                          <a:srgbClr val="000000"/>
                        </a:buClr>
                        <a:buSzPts val="2000"/>
                        <a:buFont typeface="Arial"/>
                        <a:buNone/>
                      </a:pPr>
                      <a:r>
                        <a:rPr lang="en-CA" sz="1800" u="none" strike="noStrike" cap="none"/>
                        <a:t>A recommender system that chooses advertisements based on whether it judges that a user is stressed or feels like a failure.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970675">
                <a:tc>
                  <a:txBody>
                    <a:bodyPr/>
                    <a:lstStyle/>
                    <a:p>
                      <a:pPr marL="0" marR="0" lvl="0" indent="0" algn="l" rtl="0">
                        <a:lnSpc>
                          <a:spcPct val="100000"/>
                        </a:lnSpc>
                        <a:spcBef>
                          <a:spcPts val="0"/>
                        </a:spcBef>
                        <a:spcAft>
                          <a:spcPts val="0"/>
                        </a:spcAft>
                        <a:buClr>
                          <a:srgbClr val="000000"/>
                        </a:buClr>
                        <a:buSzPts val="2000"/>
                        <a:buFont typeface="Arial"/>
                        <a:buNone/>
                      </a:pPr>
                      <a:r>
                        <a:rPr lang="en-CA" sz="1800" u="none" strike="noStrike" cap="none"/>
                        <a:t>A recommender system that presents users with shocking content in order to determine whether the user would like to see that content (like a bandit algorithm).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5"/>
                  </a:ext>
                </a:extLst>
              </a:tr>
              <a:tr h="976950">
                <a:tc>
                  <a:txBody>
                    <a:bodyPr/>
                    <a:lstStyle/>
                    <a:p>
                      <a:pPr marL="0" lvl="0" indent="0" algn="l" rtl="0">
                        <a:lnSpc>
                          <a:spcPct val="90000"/>
                        </a:lnSpc>
                        <a:spcBef>
                          <a:spcPts val="0"/>
                        </a:spcBef>
                        <a:spcAft>
                          <a:spcPts val="0"/>
                        </a:spcAft>
                        <a:buNone/>
                      </a:pPr>
                      <a:r>
                        <a:rPr lang="en-CA" sz="1800"/>
                        <a:t>A recommender system that presents users pictures of cute animals over and over again, when the user has a compulsion to look at pictures of cute animals, to the exclusion of other content.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39"/>
        <p:cNvGrpSpPr/>
        <p:nvPr/>
      </p:nvGrpSpPr>
      <p:grpSpPr>
        <a:xfrm>
          <a:off x="0" y="0"/>
          <a:ext cx="0" cy="0"/>
          <a:chOff x="0" y="0"/>
          <a:chExt cx="0" cy="0"/>
        </a:xfrm>
      </p:grpSpPr>
      <p:pic>
        <p:nvPicPr>
          <p:cNvPr id="440" name="Google Shape;440;g1015835da42_0_20"/>
          <p:cNvPicPr preferRelativeResize="0"/>
          <p:nvPr/>
        </p:nvPicPr>
        <p:blipFill rotWithShape="1">
          <a:blip r:embed="rId3">
            <a:alphaModFix/>
          </a:blip>
          <a:srcRect/>
          <a:stretch/>
        </p:blipFill>
        <p:spPr>
          <a:xfrm>
            <a:off x="-121920" y="0"/>
            <a:ext cx="12313920" cy="6960358"/>
          </a:xfrm>
          <a:prstGeom prst="rect">
            <a:avLst/>
          </a:prstGeom>
          <a:noFill/>
          <a:ln>
            <a:noFill/>
          </a:ln>
        </p:spPr>
      </p:pic>
      <p:sp>
        <p:nvSpPr>
          <p:cNvPr id="441" name="Google Shape;441;g1015835da42_0_20"/>
          <p:cNvSpPr txBox="1">
            <a:spLocks noGrp="1"/>
          </p:cNvSpPr>
          <p:nvPr>
            <p:ph type="body" idx="1"/>
          </p:nvPr>
        </p:nvSpPr>
        <p:spPr>
          <a:xfrm>
            <a:off x="5874026" y="153468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442" name="Google Shape;442;g1015835da42_0_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
        <p:nvSpPr>
          <p:cNvPr id="443" name="Google Shape;443;g1015835da42_0_20"/>
          <p:cNvSpPr txBox="1"/>
          <p:nvPr/>
        </p:nvSpPr>
        <p:spPr>
          <a:xfrm>
            <a:off x="646747" y="1574400"/>
            <a:ext cx="5812500" cy="49950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0000"/>
              </a:lnSpc>
              <a:spcBef>
                <a:spcPts val="0"/>
              </a:spcBef>
              <a:spcAft>
                <a:spcPts val="0"/>
              </a:spcAft>
              <a:buNone/>
            </a:pPr>
            <a:r>
              <a:rPr lang="en-CA" sz="10520" b="0" i="0" u="none" strike="noStrike" cap="none">
                <a:solidFill>
                  <a:schemeClr val="dk1"/>
                </a:solidFill>
                <a:latin typeface="Calibri"/>
                <a:ea typeface="Calibri"/>
                <a:cs typeface="Calibri"/>
                <a:sym typeface="Calibri"/>
              </a:rPr>
              <a:t>Three plausible options for the ethics of manipulation:</a:t>
            </a:r>
            <a:endParaRPr sz="8720" b="0" i="0" u="none" strike="noStrike" cap="none">
              <a:solidFill>
                <a:schemeClr val="dk1"/>
              </a:solidFill>
              <a:latin typeface="Arial"/>
              <a:ea typeface="Arial"/>
              <a:cs typeface="Arial"/>
              <a:sym typeface="Arial"/>
            </a:endParaRPr>
          </a:p>
          <a:p>
            <a:pPr marL="514350" marR="0" lvl="0" indent="-508636" algn="l" rtl="0">
              <a:lnSpc>
                <a:spcPct val="100000"/>
              </a:lnSpc>
              <a:spcBef>
                <a:spcPts val="1000"/>
              </a:spcBef>
              <a:spcAft>
                <a:spcPts val="0"/>
              </a:spcAft>
              <a:buClr>
                <a:schemeClr val="dk1"/>
              </a:buClr>
              <a:buSzPct val="100000"/>
              <a:buFont typeface="Calibri"/>
              <a:buAutoNum type="arabicPeriod"/>
            </a:pPr>
            <a:r>
              <a:rPr lang="en-CA" sz="10520" b="0" i="0" u="none" strike="noStrike" cap="none">
                <a:solidFill>
                  <a:schemeClr val="dk1"/>
                </a:solidFill>
                <a:latin typeface="Calibri"/>
                <a:ea typeface="Calibri"/>
                <a:cs typeface="Calibri"/>
                <a:sym typeface="Calibri"/>
              </a:rPr>
              <a:t>Intentional manipulation is always unethical.</a:t>
            </a:r>
            <a:endParaRPr sz="8720" b="0" i="0" u="none" strike="noStrike" cap="none">
              <a:solidFill>
                <a:schemeClr val="dk1"/>
              </a:solidFill>
              <a:latin typeface="Arial"/>
              <a:ea typeface="Arial"/>
              <a:cs typeface="Arial"/>
              <a:sym typeface="Arial"/>
            </a:endParaRPr>
          </a:p>
          <a:p>
            <a:pPr marL="514350" marR="0" lvl="0" indent="-508636" algn="l" rtl="0">
              <a:lnSpc>
                <a:spcPct val="100000"/>
              </a:lnSpc>
              <a:spcBef>
                <a:spcPts val="1000"/>
              </a:spcBef>
              <a:spcAft>
                <a:spcPts val="0"/>
              </a:spcAft>
              <a:buClr>
                <a:schemeClr val="dk1"/>
              </a:buClr>
              <a:buSzPct val="100000"/>
              <a:buFont typeface="Calibri"/>
              <a:buAutoNum type="arabicPeriod"/>
            </a:pPr>
            <a:r>
              <a:rPr lang="en-CA" sz="10520" b="0" i="0" u="none" strike="noStrike" cap="none">
                <a:solidFill>
                  <a:schemeClr val="dk1"/>
                </a:solidFill>
                <a:latin typeface="Calibri"/>
                <a:ea typeface="Calibri"/>
                <a:cs typeface="Calibri"/>
                <a:sym typeface="Calibri"/>
              </a:rPr>
              <a:t>Intentional manipulation is “prima facie” or “pro tanto” unethical.</a:t>
            </a:r>
            <a:endParaRPr sz="8720" b="0" i="0" u="none" strike="noStrike" cap="none">
              <a:solidFill>
                <a:schemeClr val="dk1"/>
              </a:solidFill>
              <a:latin typeface="Arial"/>
              <a:ea typeface="Arial"/>
              <a:cs typeface="Arial"/>
              <a:sym typeface="Arial"/>
            </a:endParaRPr>
          </a:p>
          <a:p>
            <a:pPr marL="685800" marR="0" lvl="1" indent="-238127" algn="l" rtl="0">
              <a:lnSpc>
                <a:spcPct val="100000"/>
              </a:lnSpc>
              <a:spcBef>
                <a:spcPts val="500"/>
              </a:spcBef>
              <a:spcAft>
                <a:spcPts val="0"/>
              </a:spcAft>
              <a:buClr>
                <a:schemeClr val="dk1"/>
              </a:buClr>
              <a:buSzPct val="100000"/>
              <a:buFont typeface="Arial"/>
              <a:buChar char="•"/>
            </a:pPr>
            <a:r>
              <a:rPr lang="en-CA" sz="10120" b="0" i="0" u="none" strike="noStrike" cap="none">
                <a:solidFill>
                  <a:schemeClr val="dk1"/>
                </a:solidFill>
                <a:latin typeface="Calibri"/>
                <a:ea typeface="Calibri"/>
                <a:cs typeface="Calibri"/>
                <a:sym typeface="Calibri"/>
              </a:rPr>
              <a:t>Manipulation is always unethical unless it is required to fulfill another moral duty</a:t>
            </a:r>
            <a:endParaRPr sz="10520" b="0" i="0" u="none" strike="noStrike" cap="none">
              <a:solidFill>
                <a:schemeClr val="dk1"/>
              </a:solidFill>
              <a:latin typeface="Calibri"/>
              <a:ea typeface="Calibri"/>
              <a:cs typeface="Calibri"/>
              <a:sym typeface="Calibri"/>
            </a:endParaRPr>
          </a:p>
          <a:p>
            <a:pPr marL="514350" marR="0" lvl="0" indent="-508636" algn="l" rtl="0">
              <a:lnSpc>
                <a:spcPct val="100000"/>
              </a:lnSpc>
              <a:spcBef>
                <a:spcPts val="1000"/>
              </a:spcBef>
              <a:spcAft>
                <a:spcPts val="0"/>
              </a:spcAft>
              <a:buClr>
                <a:schemeClr val="dk1"/>
              </a:buClr>
              <a:buSzPct val="100000"/>
              <a:buFont typeface="Calibri"/>
              <a:buAutoNum type="arabicPeriod"/>
            </a:pPr>
            <a:r>
              <a:rPr lang="en-CA" sz="10520" b="0" i="0" u="none" strike="noStrike" cap="none">
                <a:solidFill>
                  <a:schemeClr val="dk1"/>
                </a:solidFill>
                <a:latin typeface="Calibri"/>
                <a:ea typeface="Calibri"/>
                <a:cs typeface="Calibri"/>
                <a:sym typeface="Calibri"/>
              </a:rPr>
              <a:t>Intentional manipulation is not inherently unethical; it is only bad when it leads to bad outcomes. </a:t>
            </a:r>
            <a:endParaRPr sz="1400" b="0" i="0" u="none" strike="noStrike" cap="none">
              <a:solidFill>
                <a:srgbClr val="000000"/>
              </a:solidFill>
              <a:latin typeface="Arial"/>
              <a:ea typeface="Arial"/>
              <a:cs typeface="Arial"/>
              <a:sym typeface="Arial"/>
            </a:endParaRPr>
          </a:p>
          <a:p>
            <a:pPr marL="172717" marR="0" lvl="0" indent="0" algn="l" rtl="0">
              <a:lnSpc>
                <a:spcPct val="100000"/>
              </a:lnSpc>
              <a:spcBef>
                <a:spcPts val="1000"/>
              </a:spcBef>
              <a:spcAft>
                <a:spcPts val="0"/>
              </a:spcAft>
              <a:buClr>
                <a:schemeClr val="dk1"/>
              </a:buClr>
              <a:buSzPct val="100000"/>
              <a:buFont typeface="Calibri"/>
              <a:buNone/>
            </a:pPr>
            <a:endParaRPr sz="1052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22857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2800" b="0" i="0" u="none" strike="noStrike" cap="none">
              <a:solidFill>
                <a:srgbClr val="000000"/>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ct val="100000"/>
              <a:buFont typeface="Arial"/>
              <a:buNone/>
            </a:pPr>
            <a:endParaRPr sz="2000" b="0" i="0" u="none" strike="noStrike" cap="none">
              <a:solidFill>
                <a:srgbClr val="000000"/>
              </a:solidFill>
              <a:latin typeface="Garamond"/>
              <a:ea typeface="Garamond"/>
              <a:cs typeface="Garamond"/>
              <a:sym typeface="Garamond"/>
            </a:endParaRPr>
          </a:p>
          <a:p>
            <a:pPr marL="228600" marR="0" lvl="0" indent="-99060" algn="l" rtl="0">
              <a:lnSpc>
                <a:spcPct val="90000"/>
              </a:lnSpc>
              <a:spcBef>
                <a:spcPts val="1000"/>
              </a:spcBef>
              <a:spcAft>
                <a:spcPts val="0"/>
              </a:spcAft>
              <a:buClr>
                <a:schemeClr val="lt1"/>
              </a:buClr>
              <a:buSzPct val="100000"/>
              <a:buFont typeface="Arial"/>
              <a:buNone/>
            </a:pPr>
            <a:endParaRPr sz="2400" b="0" i="0" u="none" strike="noStrike" cap="none">
              <a:solidFill>
                <a:srgbClr val="FFFFFF"/>
              </a:solidFill>
              <a:latin typeface="Garamond"/>
              <a:ea typeface="Garamond"/>
              <a:cs typeface="Garamond"/>
              <a:sym typeface="Garamond"/>
            </a:endParaRPr>
          </a:p>
          <a:p>
            <a:pPr marL="0" marR="0" lvl="0" indent="0" algn="l" rtl="0">
              <a:lnSpc>
                <a:spcPct val="90000"/>
              </a:lnSpc>
              <a:spcBef>
                <a:spcPts val="1000"/>
              </a:spcBef>
              <a:spcAft>
                <a:spcPts val="0"/>
              </a:spcAft>
              <a:buClr>
                <a:srgbClr val="FFFFFF"/>
              </a:buClr>
              <a:buSzPct val="100000"/>
              <a:buFont typeface="Arial"/>
              <a:buNone/>
            </a:pPr>
            <a:r>
              <a:rPr lang="en-CA" sz="2400" b="0" i="0" u="none" strike="noStrike" cap="none">
                <a:solidFill>
                  <a:srgbClr val="FFFFFF"/>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99060" algn="l" rtl="0">
              <a:lnSpc>
                <a:spcPct val="90000"/>
              </a:lnSpc>
              <a:spcBef>
                <a:spcPts val="1000"/>
              </a:spcBef>
              <a:spcAft>
                <a:spcPts val="0"/>
              </a:spcAft>
              <a:buClr>
                <a:schemeClr val="lt1"/>
              </a:buClr>
              <a:buSzPct val="100000"/>
              <a:buFont typeface="Arial"/>
              <a:buNone/>
            </a:pPr>
            <a:endParaRPr sz="2400" b="0" i="0" u="none" strike="noStrike" cap="none">
              <a:solidFill>
                <a:srgbClr val="FFFFFF"/>
              </a:solidFill>
              <a:latin typeface="Garamond"/>
              <a:ea typeface="Garamond"/>
              <a:cs typeface="Garamond"/>
              <a:sym typeface="Garamond"/>
            </a:endParaRPr>
          </a:p>
        </p:txBody>
      </p:sp>
      <p:sp>
        <p:nvSpPr>
          <p:cNvPr id="444" name="Google Shape;444;g1015835da42_0_20"/>
          <p:cNvSpPr txBox="1">
            <a:spLocks noGrp="1"/>
          </p:cNvSpPr>
          <p:nvPr>
            <p:ph type="title"/>
          </p:nvPr>
        </p:nvSpPr>
        <p:spPr>
          <a:xfrm>
            <a:off x="1667786" y="288536"/>
            <a:ext cx="8217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solidFill>
                  <a:schemeClr val="dk1"/>
                </a:solidFill>
              </a:rPr>
              <a:t>The Morality of Influencing Others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118"/>
        <p:cNvGrpSpPr/>
        <p:nvPr/>
      </p:nvGrpSpPr>
      <p:grpSpPr>
        <a:xfrm>
          <a:off x="0" y="0"/>
          <a:ext cx="0" cy="0"/>
          <a:chOff x="0" y="0"/>
          <a:chExt cx="0" cy="0"/>
        </a:xfrm>
      </p:grpSpPr>
      <p:sp>
        <p:nvSpPr>
          <p:cNvPr id="119" name="Google Shape;119;p4"/>
          <p:cNvSpPr txBox="1">
            <a:spLocks noGrp="1"/>
          </p:cNvSpPr>
          <p:nvPr>
            <p:ph type="body" idx="1"/>
          </p:nvPr>
        </p:nvSpPr>
        <p:spPr>
          <a:xfrm>
            <a:off x="5874026" y="1534682"/>
            <a:ext cx="5281622" cy="4792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120" name="Google Shape;12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121" name="Google Shape;121;p4"/>
          <p:cNvSpPr txBox="1"/>
          <p:nvPr/>
        </p:nvSpPr>
        <p:spPr>
          <a:xfrm>
            <a:off x="646743" y="1574390"/>
            <a:ext cx="10392300" cy="4995000"/>
          </a:xfrm>
          <a:prstGeom prst="rect">
            <a:avLst/>
          </a:prstGeom>
          <a:noFill/>
          <a:ln>
            <a:noFill/>
          </a:ln>
        </p:spPr>
        <p:txBody>
          <a:bodyPr spcFirstLastPara="1" wrap="square" lIns="91425" tIns="45700" rIns="91425" bIns="45700" anchor="t" anchorCtr="0">
            <a:noAutofit/>
          </a:bodyPr>
          <a:lstStyle/>
          <a:p>
            <a:pPr marL="520700" marR="0" lvl="0" indent="-457200" algn="l" rtl="0">
              <a:lnSpc>
                <a:spcPct val="90000"/>
              </a:lnSpc>
              <a:spcBef>
                <a:spcPts val="1000"/>
              </a:spcBef>
              <a:spcAft>
                <a:spcPts val="0"/>
              </a:spcAft>
              <a:buClr>
                <a:schemeClr val="lt1"/>
              </a:buClr>
              <a:buSzPts val="2600"/>
              <a:buFont typeface="Arial"/>
              <a:buChar char="•"/>
            </a:pPr>
            <a:r>
              <a:rPr lang="en-CA" sz="2600" b="0" i="0" u="none" strike="noStrike" cap="none">
                <a:solidFill>
                  <a:schemeClr val="lt1"/>
                </a:solidFill>
                <a:latin typeface="Calibri"/>
                <a:ea typeface="Calibri"/>
                <a:cs typeface="Calibri"/>
                <a:sym typeface="Calibri"/>
              </a:rPr>
              <a:t>Our goal will be to introduce you to some ethical concepts that might be relevant to thinking about what lessons can be drawn from the Facebook Papers – and about the ethics of recommender systems in general. </a:t>
            </a:r>
            <a:endParaRPr sz="2600" b="0" i="0" u="none" strike="noStrike" cap="none">
              <a:solidFill>
                <a:schemeClr val="lt1"/>
              </a:solidFill>
              <a:latin typeface="Calibri"/>
              <a:ea typeface="Calibri"/>
              <a:cs typeface="Calibri"/>
              <a:sym typeface="Calibri"/>
            </a:endParaRPr>
          </a:p>
          <a:p>
            <a:pPr marL="520700" marR="0" lvl="0" indent="-457200" algn="l" rtl="0">
              <a:lnSpc>
                <a:spcPct val="90000"/>
              </a:lnSpc>
              <a:spcBef>
                <a:spcPts val="1000"/>
              </a:spcBef>
              <a:spcAft>
                <a:spcPts val="0"/>
              </a:spcAft>
              <a:buClr>
                <a:schemeClr val="lt1"/>
              </a:buClr>
              <a:buSzPts val="2600"/>
              <a:buFont typeface="Arial"/>
              <a:buChar char="•"/>
            </a:pPr>
            <a:r>
              <a:rPr lang="en-CA" sz="2600" b="0" i="0" u="none" strike="noStrike" cap="none">
                <a:solidFill>
                  <a:schemeClr val="lt1"/>
                </a:solidFill>
                <a:latin typeface="Calibri"/>
                <a:ea typeface="Calibri"/>
                <a:cs typeface="Calibri"/>
                <a:sym typeface="Calibri"/>
              </a:rPr>
              <a:t>Note that this is different from the </a:t>
            </a:r>
            <a:r>
              <a:rPr lang="en-CA" sz="2600" b="1" i="0" u="none" strike="noStrike" cap="none">
                <a:solidFill>
                  <a:schemeClr val="lt1"/>
                </a:solidFill>
                <a:latin typeface="Calibri"/>
                <a:ea typeface="Calibri"/>
                <a:cs typeface="Calibri"/>
                <a:sym typeface="Calibri"/>
              </a:rPr>
              <a:t>legality </a:t>
            </a:r>
            <a:r>
              <a:rPr lang="en-CA" sz="2600" b="0" i="0" u="none" strike="noStrike" cap="none">
                <a:solidFill>
                  <a:schemeClr val="lt1"/>
                </a:solidFill>
                <a:latin typeface="Calibri"/>
                <a:ea typeface="Calibri"/>
                <a:cs typeface="Calibri"/>
                <a:sym typeface="Calibri"/>
              </a:rPr>
              <a:t>of these issues!</a:t>
            </a:r>
            <a:endParaRPr sz="2600" b="0" i="0" u="none" strike="noStrike" cap="none">
              <a:solidFill>
                <a:schemeClr val="lt1"/>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ts val="2600"/>
              <a:buFont typeface="Arial"/>
              <a:buNone/>
            </a:pPr>
            <a:endParaRPr sz="2600" b="0" i="0" u="none" strike="noStrike" cap="none">
              <a:solidFill>
                <a:schemeClr val="lt1"/>
              </a:solidFill>
              <a:latin typeface="Calibri"/>
              <a:ea typeface="Calibri"/>
              <a:cs typeface="Calibri"/>
              <a:sym typeface="Calibri"/>
            </a:endParaRPr>
          </a:p>
          <a:p>
            <a:pPr marL="457200" marR="0" lvl="0" indent="-228600" algn="l" rtl="0">
              <a:lnSpc>
                <a:spcPct val="90000"/>
              </a:lnSpc>
              <a:spcBef>
                <a:spcPts val="1000"/>
              </a:spcBef>
              <a:spcAft>
                <a:spcPts val="0"/>
              </a:spcAft>
              <a:buClr>
                <a:schemeClr val="lt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1905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1905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122" name="Google Shape;122;p4"/>
          <p:cNvSpPr txBox="1">
            <a:spLocks noGrp="1"/>
          </p:cNvSpPr>
          <p:nvPr>
            <p:ph type="title"/>
          </p:nvPr>
        </p:nvSpPr>
        <p:spPr>
          <a:xfrm>
            <a:off x="1079850" y="288525"/>
            <a:ext cx="10032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The Ethics of Recommender Systems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49"/>
        <p:cNvGrpSpPr/>
        <p:nvPr/>
      </p:nvGrpSpPr>
      <p:grpSpPr>
        <a:xfrm>
          <a:off x="0" y="0"/>
          <a:ext cx="0" cy="0"/>
          <a:chOff x="0" y="0"/>
          <a:chExt cx="0" cy="0"/>
        </a:xfrm>
      </p:grpSpPr>
      <p:sp>
        <p:nvSpPr>
          <p:cNvPr id="450" name="Google Shape;450;gfb8d407ef2_0_0"/>
          <p:cNvSpPr txBox="1">
            <a:spLocks noGrp="1"/>
          </p:cNvSpPr>
          <p:nvPr>
            <p:ph type="body" idx="1"/>
          </p:nvPr>
        </p:nvSpPr>
        <p:spPr>
          <a:xfrm>
            <a:off x="5874026" y="153468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451" name="Google Shape;451;gfb8d407ef2_0_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sp>
        <p:nvSpPr>
          <p:cNvPr id="452" name="Google Shape;452;gfb8d407ef2_0_0"/>
          <p:cNvSpPr txBox="1"/>
          <p:nvPr/>
        </p:nvSpPr>
        <p:spPr>
          <a:xfrm>
            <a:off x="5874026" y="1238317"/>
            <a:ext cx="6318000" cy="26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453" name="Google Shape;453;gfb8d407ef2_0_0"/>
          <p:cNvSpPr txBox="1">
            <a:spLocks noGrp="1"/>
          </p:cNvSpPr>
          <p:nvPr>
            <p:ph type="title"/>
          </p:nvPr>
        </p:nvSpPr>
        <p:spPr>
          <a:xfrm>
            <a:off x="336176" y="-43623"/>
            <a:ext cx="11218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Back to the Second Issue</a:t>
            </a:r>
            <a:endParaRPr/>
          </a:p>
        </p:txBody>
      </p:sp>
      <p:sp>
        <p:nvSpPr>
          <p:cNvPr id="454" name="Google Shape;454;gfb8d407ef2_0_0"/>
          <p:cNvSpPr txBox="1"/>
          <p:nvPr/>
        </p:nvSpPr>
        <p:spPr>
          <a:xfrm>
            <a:off x="6494924" y="1238325"/>
            <a:ext cx="5402100" cy="603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CA" sz="2400" b="0" i="0" u="none" strike="noStrike" cap="none">
                <a:solidFill>
                  <a:schemeClr val="lt1"/>
                </a:solidFill>
                <a:latin typeface="Calibri"/>
                <a:ea typeface="Calibri"/>
                <a:cs typeface="Calibri"/>
                <a:sym typeface="Calibri"/>
              </a:rPr>
              <a:t>The concepts discussed so far may help us to better understand our reactions to the second issue revealed by the Facebook Papers: the amplification of angry posts. Some possible reactions:</a:t>
            </a: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AutoNum type="arabicPeriod"/>
            </a:pPr>
            <a:r>
              <a:rPr lang="en-CA" sz="2400" b="0" i="0" u="none" strike="noStrike" cap="none">
                <a:solidFill>
                  <a:schemeClr val="lt1"/>
                </a:solidFill>
                <a:latin typeface="Calibri"/>
                <a:ea typeface="Calibri"/>
                <a:cs typeface="Calibri"/>
                <a:sym typeface="Calibri"/>
              </a:rPr>
              <a:t>The amplification of angry content is ethical (or at least ethically permissible)</a:t>
            </a: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AutoNum type="arabicPeriod"/>
            </a:pPr>
            <a:r>
              <a:rPr lang="en-CA" sz="2400" b="0" i="0" u="none" strike="noStrike" cap="none">
                <a:solidFill>
                  <a:schemeClr val="lt1"/>
                </a:solidFill>
                <a:latin typeface="Calibri"/>
                <a:ea typeface="Calibri"/>
                <a:cs typeface="Calibri"/>
                <a:sym typeface="Calibri"/>
              </a:rPr>
              <a:t>It is unethical primarily because of </a:t>
            </a:r>
            <a:r>
              <a:rPr lang="en-CA" sz="2400">
                <a:solidFill>
                  <a:schemeClr val="lt1"/>
                </a:solidFill>
                <a:latin typeface="Calibri"/>
                <a:ea typeface="Calibri"/>
                <a:cs typeface="Calibri"/>
                <a:sym typeface="Calibri"/>
              </a:rPr>
              <a:t>its </a:t>
            </a:r>
            <a:r>
              <a:rPr lang="en-CA" sz="2400" b="0" i="0" u="none" strike="noStrike" cap="none">
                <a:solidFill>
                  <a:schemeClr val="lt1"/>
                </a:solidFill>
                <a:latin typeface="Calibri"/>
                <a:ea typeface="Calibri"/>
                <a:cs typeface="Calibri"/>
                <a:sym typeface="Calibri"/>
              </a:rPr>
              <a:t>bad consequences (polarization, violence, etc)</a:t>
            </a: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AutoNum type="arabicPeriod"/>
            </a:pPr>
            <a:r>
              <a:rPr lang="en-CA" sz="2400" b="0" i="0" u="none" strike="noStrike" cap="none">
                <a:solidFill>
                  <a:schemeClr val="lt1"/>
                </a:solidFill>
                <a:latin typeface="Calibri"/>
                <a:ea typeface="Calibri"/>
                <a:cs typeface="Calibri"/>
                <a:sym typeface="Calibri"/>
              </a:rPr>
              <a:t>It is unethical primarily because it is manipulative.</a:t>
            </a: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AutoNum type="arabicPeriod"/>
            </a:pPr>
            <a:r>
              <a:rPr lang="en-CA" sz="2400" b="0" i="0" u="none" strike="noStrike" cap="none">
                <a:solidFill>
                  <a:schemeClr val="lt1"/>
                </a:solidFill>
                <a:latin typeface="Calibri"/>
                <a:ea typeface="Calibri"/>
                <a:cs typeface="Calibri"/>
                <a:sym typeface="Calibri"/>
              </a:rPr>
              <a:t>It is unethical primarily  for some other reason.</a:t>
            </a:r>
            <a:endParaRPr sz="1200" b="0"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highlight>
                <a:srgbClr val="FFFF00"/>
              </a:highlight>
              <a:latin typeface="Calibri"/>
              <a:ea typeface="Calibri"/>
              <a:cs typeface="Calibri"/>
              <a:sym typeface="Calibri"/>
            </a:endParaRPr>
          </a:p>
        </p:txBody>
      </p:sp>
      <p:pic>
        <p:nvPicPr>
          <p:cNvPr id="455" name="Google Shape;455;gfb8d407ef2_0_0"/>
          <p:cNvPicPr preferRelativeResize="0"/>
          <p:nvPr/>
        </p:nvPicPr>
        <p:blipFill rotWithShape="1">
          <a:blip r:embed="rId3">
            <a:alphaModFix/>
          </a:blip>
          <a:srcRect/>
          <a:stretch/>
        </p:blipFill>
        <p:spPr>
          <a:xfrm>
            <a:off x="371905" y="1217261"/>
            <a:ext cx="5485715" cy="41047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60"/>
        <p:cNvGrpSpPr/>
        <p:nvPr/>
      </p:nvGrpSpPr>
      <p:grpSpPr>
        <a:xfrm>
          <a:off x="0" y="0"/>
          <a:ext cx="0" cy="0"/>
          <a:chOff x="0" y="0"/>
          <a:chExt cx="0" cy="0"/>
        </a:xfrm>
      </p:grpSpPr>
      <p:sp>
        <p:nvSpPr>
          <p:cNvPr id="461" name="Google Shape;461;gfcce11c8f2_1_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31</a:t>
            </a:fld>
            <a:endParaRPr sz="1200" b="0" i="0" u="none" strike="noStrike" cap="none">
              <a:solidFill>
                <a:srgbClr val="888888"/>
              </a:solidFill>
              <a:latin typeface="Calibri"/>
              <a:ea typeface="Calibri"/>
              <a:cs typeface="Calibri"/>
              <a:sym typeface="Calibri"/>
            </a:endParaRPr>
          </a:p>
        </p:txBody>
      </p:sp>
      <p:sp>
        <p:nvSpPr>
          <p:cNvPr id="462" name="Google Shape;462;gfcce11c8f2_1_0"/>
          <p:cNvSpPr txBox="1"/>
          <p:nvPr/>
        </p:nvSpPr>
        <p:spPr>
          <a:xfrm>
            <a:off x="5874026" y="1238317"/>
            <a:ext cx="6318000" cy="26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463" name="Google Shape;463;gfcce11c8f2_1_0"/>
          <p:cNvSpPr txBox="1"/>
          <p:nvPr/>
        </p:nvSpPr>
        <p:spPr>
          <a:xfrm>
            <a:off x="2669400" y="789150"/>
            <a:ext cx="7312800" cy="527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CA" sz="2400" dirty="0">
                <a:solidFill>
                  <a:schemeClr val="lt1"/>
                </a:solidFill>
                <a:latin typeface="Calibri"/>
                <a:ea typeface="Calibri"/>
                <a:cs typeface="Calibri"/>
                <a:sym typeface="Calibri"/>
              </a:rPr>
              <a:t>Stuart Russell, the writer of a well-known AI textbook, has hypothesized the following:</a:t>
            </a:r>
            <a:endParaRPr sz="24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CA" sz="2300" b="0" i="0" u="none" strike="noStrike" cap="none" dirty="0">
                <a:solidFill>
                  <a:schemeClr val="lt1"/>
                </a:solidFill>
                <a:latin typeface="Calibri"/>
                <a:ea typeface="Calibri"/>
                <a:cs typeface="Calibri"/>
                <a:sym typeface="Calibri"/>
              </a:rPr>
              <a:t>“</a:t>
            </a:r>
            <a:r>
              <a:rPr lang="en-CA" sz="2200" b="0" i="0" u="none" strike="noStrike" cap="none" dirty="0">
                <a:solidFill>
                  <a:schemeClr val="lt1"/>
                </a:solidFill>
                <a:latin typeface="Calibri"/>
                <a:ea typeface="Calibri"/>
                <a:cs typeface="Calibri"/>
                <a:sym typeface="Calibri"/>
              </a:rPr>
              <a:t>Typically, such algorithms are designed </a:t>
            </a:r>
            <a:r>
              <a:rPr lang="en-CA" sz="2200" b="0" i="0" u="none" strike="noStrike" cap="none" dirty="0">
                <a:solidFill>
                  <a:schemeClr val="lt1"/>
                </a:solidFill>
                <a:highlight>
                  <a:srgbClr val="808080"/>
                </a:highlight>
                <a:latin typeface="Calibri"/>
                <a:ea typeface="Calibri"/>
                <a:cs typeface="Calibri"/>
                <a:sym typeface="Calibri"/>
              </a:rPr>
              <a:t>to maximize click-through</a:t>
            </a:r>
            <a:r>
              <a:rPr lang="en-CA" sz="2200" b="0" i="0" u="none" strike="noStrike" cap="none" dirty="0">
                <a:solidFill>
                  <a:schemeClr val="lt1"/>
                </a:solidFill>
                <a:latin typeface="Calibri"/>
                <a:ea typeface="Calibri"/>
                <a:cs typeface="Calibri"/>
                <a:sym typeface="Calibri"/>
              </a:rPr>
              <a:t>, that is, the probability that the user clicks on presented items. The solution is simply to present items that the user likes to click on, right? Wrong. </a:t>
            </a:r>
            <a:r>
              <a:rPr lang="en-CA" sz="2200" b="0" i="0" u="none" strike="noStrike" cap="none" dirty="0">
                <a:solidFill>
                  <a:schemeClr val="lt1"/>
                </a:solidFill>
                <a:highlight>
                  <a:srgbClr val="808080"/>
                </a:highlight>
                <a:latin typeface="Calibri"/>
                <a:ea typeface="Calibri"/>
                <a:cs typeface="Calibri"/>
                <a:sym typeface="Calibri"/>
              </a:rPr>
              <a:t>The solution is to change the user’s preferences so that they become more predictable.</a:t>
            </a:r>
            <a:r>
              <a:rPr lang="en-CA" sz="2200" b="0" i="0" u="none" strike="noStrike" cap="none" dirty="0">
                <a:solidFill>
                  <a:schemeClr val="lt1"/>
                </a:solidFill>
                <a:latin typeface="Calibri"/>
                <a:ea typeface="Calibri"/>
                <a:cs typeface="Calibri"/>
                <a:sym typeface="Calibri"/>
              </a:rPr>
              <a:t> A more predictable user can be fed items that they are likely to click on, thereby generating more revenue. People with </a:t>
            </a:r>
            <a:r>
              <a:rPr lang="en-CA" sz="2200" b="0" i="0" u="none" strike="noStrike" cap="none" dirty="0">
                <a:solidFill>
                  <a:schemeClr val="lt1"/>
                </a:solidFill>
                <a:highlight>
                  <a:srgbClr val="808080"/>
                </a:highlight>
                <a:latin typeface="Calibri"/>
                <a:ea typeface="Calibri"/>
                <a:cs typeface="Calibri"/>
                <a:sym typeface="Calibri"/>
              </a:rPr>
              <a:t>more extreme political views </a:t>
            </a:r>
            <a:r>
              <a:rPr lang="en-CA" sz="2200" b="0" i="0" u="none" strike="noStrike" cap="none" dirty="0">
                <a:solidFill>
                  <a:schemeClr val="lt1"/>
                </a:solidFill>
                <a:latin typeface="Calibri"/>
                <a:ea typeface="Calibri"/>
                <a:cs typeface="Calibri"/>
                <a:sym typeface="Calibri"/>
              </a:rPr>
              <a:t>tend to be more predictable in which items they will click on…. Like any rational entity, the algorithm learns how to modify the state of its environment – in this case, the user’s mind – in order to maximize its own reward.” (Russell, </a:t>
            </a:r>
            <a:r>
              <a:rPr lang="en-CA" sz="2200" b="0" i="1" u="none" strike="noStrike" cap="none" dirty="0">
                <a:solidFill>
                  <a:schemeClr val="lt1"/>
                </a:solidFill>
                <a:latin typeface="Calibri"/>
                <a:ea typeface="Calibri"/>
                <a:cs typeface="Calibri"/>
                <a:sym typeface="Calibri"/>
              </a:rPr>
              <a:t>Human Compatible</a:t>
            </a:r>
            <a:r>
              <a:rPr lang="en-CA" sz="2200" b="0" i="0" u="none" strike="noStrike" cap="none" dirty="0">
                <a:solidFill>
                  <a:schemeClr val="lt1"/>
                </a:solidFill>
                <a:latin typeface="Calibri"/>
                <a:ea typeface="Calibri"/>
                <a:cs typeface="Calibri"/>
                <a:sym typeface="Calibri"/>
              </a:rPr>
              <a:t>, 8)</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69"/>
        <p:cNvGrpSpPr/>
        <p:nvPr/>
      </p:nvGrpSpPr>
      <p:grpSpPr>
        <a:xfrm>
          <a:off x="0" y="0"/>
          <a:ext cx="0" cy="0"/>
          <a:chOff x="0" y="0"/>
          <a:chExt cx="0" cy="0"/>
        </a:xfrm>
      </p:grpSpPr>
      <p:sp>
        <p:nvSpPr>
          <p:cNvPr id="470" name="Google Shape;470;p25"/>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p25"/>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72" name="Google Shape;4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32</a:t>
            </a:fld>
            <a:endParaRPr b="0" i="0" u="none" strike="noStrike" cap="none">
              <a:solidFill>
                <a:srgbClr val="FFFFFF"/>
              </a:solidFill>
              <a:latin typeface="Calibri"/>
              <a:ea typeface="Calibri"/>
              <a:cs typeface="Calibri"/>
              <a:sym typeface="Calibri"/>
            </a:endParaRPr>
          </a:p>
        </p:txBody>
      </p:sp>
      <p:sp>
        <p:nvSpPr>
          <p:cNvPr id="473" name="Google Shape;473;p25"/>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pic>
        <p:nvPicPr>
          <p:cNvPr id="474" name="Google Shape;474;p25" descr="A person standing in the water&#10;&#10;Description automatically generated with low confidence"/>
          <p:cNvPicPr preferRelativeResize="0"/>
          <p:nvPr/>
        </p:nvPicPr>
        <p:blipFill rotWithShape="1">
          <a:blip r:embed="rId3">
            <a:alphaModFix/>
          </a:blip>
          <a:srcRect t="7029" b="31426"/>
          <a:stretch/>
        </p:blipFill>
        <p:spPr>
          <a:xfrm>
            <a:off x="13511" y="0"/>
            <a:ext cx="12178489" cy="6851570"/>
          </a:xfrm>
          <a:prstGeom prst="rect">
            <a:avLst/>
          </a:prstGeom>
          <a:noFill/>
          <a:ln>
            <a:noFill/>
          </a:ln>
        </p:spPr>
      </p:pic>
      <p:sp>
        <p:nvSpPr>
          <p:cNvPr id="475" name="Google Shape;475;p25"/>
          <p:cNvSpPr txBox="1"/>
          <p:nvPr/>
        </p:nvSpPr>
        <p:spPr>
          <a:xfrm>
            <a:off x="328057" y="1304193"/>
            <a:ext cx="6406200" cy="3355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Consent</a:t>
            </a:r>
            <a:r>
              <a:rPr lang="en-CA" sz="2400" b="0" i="0" u="none" strike="noStrike" cap="none">
                <a:solidFill>
                  <a:schemeClr val="dk1"/>
                </a:solidFill>
                <a:latin typeface="Calibri"/>
                <a:ea typeface="Calibri"/>
                <a:cs typeface="Calibri"/>
                <a:sym typeface="Calibri"/>
              </a:rPr>
              <a:t> may lead to more ethical recommender systems.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If a user consents to be influenced in a certain way, perhaps that makes it more permissible, even if that influence involves manipulation.</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2400"/>
              <a:buFont typeface="Calibri"/>
              <a:buChar char="•"/>
            </a:pPr>
            <a:r>
              <a:rPr lang="en-CA" sz="2400" b="0" i="0" u="none" strike="noStrike" cap="none">
                <a:solidFill>
                  <a:schemeClr val="dk1"/>
                </a:solidFill>
                <a:latin typeface="Calibri"/>
                <a:ea typeface="Calibri"/>
                <a:cs typeface="Calibri"/>
                <a:sym typeface="Calibri"/>
              </a:rPr>
              <a:t>Legal requirements vs moral requirements</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Explicit consent &gt; implicit consent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76" name="Google Shape;476;p25"/>
          <p:cNvSpPr txBox="1">
            <a:spLocks noGrp="1"/>
          </p:cNvSpPr>
          <p:nvPr>
            <p:ph type="title"/>
          </p:nvPr>
        </p:nvSpPr>
        <p:spPr>
          <a:xfrm>
            <a:off x="1650000" y="104500"/>
            <a:ext cx="8905500" cy="119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n-CA">
                <a:solidFill>
                  <a:schemeClr val="dk1"/>
                </a:solidFill>
              </a:rPr>
              <a:t>Improving Recommender Systems?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81"/>
        <p:cNvGrpSpPr/>
        <p:nvPr/>
      </p:nvGrpSpPr>
      <p:grpSpPr>
        <a:xfrm>
          <a:off x="0" y="0"/>
          <a:ext cx="0" cy="0"/>
          <a:chOff x="0" y="0"/>
          <a:chExt cx="0" cy="0"/>
        </a:xfrm>
      </p:grpSpPr>
      <p:sp>
        <p:nvSpPr>
          <p:cNvPr id="482" name="Google Shape;482;p26"/>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3" name="Google Shape;483;p26"/>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84" name="Google Shape;48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33</a:t>
            </a:fld>
            <a:endParaRPr b="0" i="0" u="none" strike="noStrike" cap="none">
              <a:solidFill>
                <a:srgbClr val="FFFFFF"/>
              </a:solidFill>
              <a:latin typeface="Calibri"/>
              <a:ea typeface="Calibri"/>
              <a:cs typeface="Calibri"/>
              <a:sym typeface="Calibri"/>
            </a:endParaRPr>
          </a:p>
        </p:txBody>
      </p:sp>
      <p:sp>
        <p:nvSpPr>
          <p:cNvPr id="485" name="Google Shape;485;p26"/>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pic>
        <p:nvPicPr>
          <p:cNvPr id="486" name="Google Shape;486;p26" descr="A person standing in the water&#10;&#10;Description automatically generated with low confidence"/>
          <p:cNvPicPr preferRelativeResize="0"/>
          <p:nvPr/>
        </p:nvPicPr>
        <p:blipFill rotWithShape="1">
          <a:blip r:embed="rId3">
            <a:alphaModFix/>
          </a:blip>
          <a:srcRect t="7029" b="31426"/>
          <a:stretch/>
        </p:blipFill>
        <p:spPr>
          <a:xfrm>
            <a:off x="13511" y="0"/>
            <a:ext cx="12178489" cy="6851570"/>
          </a:xfrm>
          <a:prstGeom prst="rect">
            <a:avLst/>
          </a:prstGeom>
          <a:noFill/>
          <a:ln>
            <a:noFill/>
          </a:ln>
        </p:spPr>
      </p:pic>
      <p:sp>
        <p:nvSpPr>
          <p:cNvPr id="487" name="Google Shape;487;p26"/>
          <p:cNvSpPr txBox="1"/>
          <p:nvPr/>
        </p:nvSpPr>
        <p:spPr>
          <a:xfrm>
            <a:off x="297357" y="1693518"/>
            <a:ext cx="60939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Giving users control</a:t>
            </a:r>
            <a:r>
              <a:rPr lang="en-CA" sz="2400" b="0" i="0" u="none" strike="noStrike" cap="none">
                <a:solidFill>
                  <a:schemeClr val="dk1"/>
                </a:solidFill>
                <a:latin typeface="Calibri"/>
                <a:ea typeface="Calibri"/>
                <a:cs typeface="Calibri"/>
                <a:sym typeface="Calibri"/>
              </a:rPr>
              <a:t> over what they see in their feeds may also lead to more ethical recommender systems. (Stray, ‘Beyond Engagement’)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E.g. ‘see less often’ or ‘hide post’ functions in feeds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88" name="Google Shape;488;p26"/>
          <p:cNvSpPr txBox="1">
            <a:spLocks noGrp="1"/>
          </p:cNvSpPr>
          <p:nvPr>
            <p:ph type="title"/>
          </p:nvPr>
        </p:nvSpPr>
        <p:spPr>
          <a:xfrm>
            <a:off x="1629150" y="76175"/>
            <a:ext cx="9051900" cy="126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n-CA">
                <a:solidFill>
                  <a:schemeClr val="dk1"/>
                </a:solidFill>
              </a:rPr>
              <a:t>Improving Recommender Systems?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45" descr="A picture containing person&#10;&#10;Description automatically generated"/>
          <p:cNvPicPr preferRelativeResize="0"/>
          <p:nvPr/>
        </p:nvPicPr>
        <p:blipFill rotWithShape="1">
          <a:blip r:embed="rId3">
            <a:alphaModFix amt="30000"/>
          </a:blip>
          <a:srcRect l="16982" r="24978" b="-1"/>
          <a:stretch/>
        </p:blipFill>
        <p:spPr>
          <a:xfrm>
            <a:off x="6309339" y="-51819"/>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96" name="Google Shape;496;p45"/>
          <p:cNvSpPr txBox="1">
            <a:spLocks noGrp="1"/>
          </p:cNvSpPr>
          <p:nvPr>
            <p:ph type="title"/>
          </p:nvPr>
        </p:nvSpPr>
        <p:spPr>
          <a:xfrm>
            <a:off x="3876382" y="241908"/>
            <a:ext cx="4865914" cy="825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sz="4000">
                <a:solidFill>
                  <a:schemeClr val="dk1"/>
                </a:solidFill>
              </a:rPr>
              <a:t>Discussion Question</a:t>
            </a:r>
            <a:endParaRPr/>
          </a:p>
        </p:txBody>
      </p:sp>
      <p:sp>
        <p:nvSpPr>
          <p:cNvPr id="497" name="Google Shape;497;p45"/>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498" name="Google Shape;49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sz="1200" b="0" i="0" u="none" strike="noStrike" cap="none">
                <a:solidFill>
                  <a:srgbClr val="FFFFFF"/>
                </a:solidFill>
                <a:latin typeface="Calibri"/>
                <a:ea typeface="Calibri"/>
                <a:cs typeface="Calibri"/>
                <a:sym typeface="Calibri"/>
              </a:rPr>
              <a:t>34</a:t>
            </a:fld>
            <a:endParaRPr sz="1200" b="0" i="0" u="none" strike="noStrike" cap="none">
              <a:solidFill>
                <a:srgbClr val="FFFFFF"/>
              </a:solidFill>
              <a:latin typeface="Calibri"/>
              <a:ea typeface="Calibri"/>
              <a:cs typeface="Calibri"/>
              <a:sym typeface="Calibri"/>
            </a:endParaRPr>
          </a:p>
        </p:txBody>
      </p:sp>
      <p:sp>
        <p:nvSpPr>
          <p:cNvPr id="499" name="Google Shape;499;p45"/>
          <p:cNvSpPr txBox="1"/>
          <p:nvPr/>
        </p:nvSpPr>
        <p:spPr>
          <a:xfrm>
            <a:off x="481294" y="1447507"/>
            <a:ext cx="6093900" cy="2986200"/>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2400" b="1" i="0" u="none" strike="noStrike" cap="none">
                <a:solidFill>
                  <a:srgbClr val="000000"/>
                </a:solidFill>
                <a:latin typeface="Calibri"/>
                <a:ea typeface="Calibri"/>
                <a:cs typeface="Calibri"/>
                <a:sym typeface="Calibri"/>
              </a:rPr>
              <a:t>In the chat (or raise your hand to speak):</a:t>
            </a:r>
            <a:r>
              <a:rPr lang="en-CA" sz="2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r>
              <a:rPr lang="en-CA" sz="2400" b="0" i="0" u="none" strike="noStrike" cap="none">
                <a:solidFill>
                  <a:srgbClr val="000000"/>
                </a:solidFill>
                <a:latin typeface="Calibri"/>
                <a:ea typeface="Calibri"/>
                <a:cs typeface="Calibri"/>
                <a:sym typeface="Calibri"/>
              </a:rPr>
              <a:t>What sort of personal controls would you want to have over your feeds in the social media platforms you use?</a:t>
            </a:r>
            <a:endParaRPr sz="2400" b="0" i="0" u="none" strike="noStrike" cap="none">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a:solidFill>
                <a:srgbClr val="000000"/>
              </a:solidFill>
              <a:highlight>
                <a:srgbClr val="FFFF00"/>
              </a:highlight>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4"/>
        <p:cNvGrpSpPr/>
        <p:nvPr/>
      </p:nvGrpSpPr>
      <p:grpSpPr>
        <a:xfrm>
          <a:off x="0" y="0"/>
          <a:ext cx="0" cy="0"/>
          <a:chOff x="0" y="0"/>
          <a:chExt cx="0" cy="0"/>
        </a:xfrm>
      </p:grpSpPr>
      <p:sp>
        <p:nvSpPr>
          <p:cNvPr id="505" name="Google Shape;505;p27"/>
          <p:cNvSpPr/>
          <p:nvPr/>
        </p:nvSpPr>
        <p:spPr>
          <a:xfrm>
            <a:off x="0" y="0"/>
            <a:ext cx="12188952"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6" name="Google Shape;506;p27"/>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507" name="Google Shape;50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b="0" i="0" u="none" strike="noStrike" cap="none">
                <a:solidFill>
                  <a:srgbClr val="FFFFFF"/>
                </a:solidFill>
                <a:latin typeface="Calibri"/>
                <a:ea typeface="Calibri"/>
                <a:cs typeface="Calibri"/>
                <a:sym typeface="Calibri"/>
              </a:rPr>
              <a:t>35</a:t>
            </a:fld>
            <a:endParaRPr b="0" i="0" u="none" strike="noStrike" cap="none">
              <a:solidFill>
                <a:srgbClr val="FFFFFF"/>
              </a:solidFill>
              <a:latin typeface="Calibri"/>
              <a:ea typeface="Calibri"/>
              <a:cs typeface="Calibri"/>
              <a:sym typeface="Calibri"/>
            </a:endParaRPr>
          </a:p>
        </p:txBody>
      </p:sp>
      <p:sp>
        <p:nvSpPr>
          <p:cNvPr id="508" name="Google Shape;508;p27"/>
          <p:cNvSpPr txBox="1"/>
          <p:nvPr/>
        </p:nvSpPr>
        <p:spPr>
          <a:xfrm>
            <a:off x="223299" y="1693516"/>
            <a:ext cx="6525844" cy="4792890"/>
          </a:xfrm>
          <a:prstGeom prst="rect">
            <a:avLst/>
          </a:prstGeom>
          <a:noFill/>
          <a:ln>
            <a:noFill/>
          </a:ln>
        </p:spPr>
        <p:txBody>
          <a:bodyPr spcFirstLastPara="1" wrap="square" lIns="91425" tIns="45700" rIns="91425" bIns="45700" anchor="t" anchorCtr="0">
            <a:normAutofit/>
          </a:bodyPr>
          <a:lstStyle/>
          <a:p>
            <a:pPr marL="457200" marR="0" lvl="1" indent="0" algn="l" rtl="0">
              <a:lnSpc>
                <a:spcPct val="90000"/>
              </a:lnSpc>
              <a:spcBef>
                <a:spcPts val="0"/>
              </a:spcBef>
              <a:spcAft>
                <a:spcPts val="0"/>
              </a:spcAft>
              <a:buClr>
                <a:schemeClr val="lt1"/>
              </a:buClr>
              <a:buSzPts val="2400"/>
              <a:buFont typeface="Arial"/>
              <a:buNone/>
            </a:pPr>
            <a:endParaRPr sz="2400" b="0" i="0" u="none" strike="noStrike" cap="none">
              <a:solidFill>
                <a:schemeClr val="dk1"/>
              </a:solidFill>
              <a:latin typeface="Garamond"/>
              <a:ea typeface="Garamond"/>
              <a:cs typeface="Garamond"/>
              <a:sym typeface="Garamond"/>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800"/>
              <a:buFont typeface="Arial"/>
              <a:buNone/>
            </a:pPr>
            <a:r>
              <a:rPr lang="en-CA" sz="28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Garamond"/>
              <a:ea typeface="Garamond"/>
              <a:cs typeface="Garamond"/>
              <a:sym typeface="Garamond"/>
            </a:endParaRPr>
          </a:p>
        </p:txBody>
      </p:sp>
      <p:pic>
        <p:nvPicPr>
          <p:cNvPr id="509" name="Google Shape;509;p27" descr="A person standing in the water&#10;&#10;Description automatically generated with low confidence"/>
          <p:cNvPicPr preferRelativeResize="0"/>
          <p:nvPr/>
        </p:nvPicPr>
        <p:blipFill rotWithShape="1">
          <a:blip r:embed="rId3">
            <a:alphaModFix/>
          </a:blip>
          <a:srcRect t="7029" b="31426"/>
          <a:stretch/>
        </p:blipFill>
        <p:spPr>
          <a:xfrm>
            <a:off x="0" y="6430"/>
            <a:ext cx="12178489" cy="6851570"/>
          </a:xfrm>
          <a:prstGeom prst="rect">
            <a:avLst/>
          </a:prstGeom>
          <a:noFill/>
          <a:ln>
            <a:noFill/>
          </a:ln>
        </p:spPr>
      </p:pic>
      <p:sp>
        <p:nvSpPr>
          <p:cNvPr id="510" name="Google Shape;510;p27"/>
          <p:cNvSpPr txBox="1"/>
          <p:nvPr/>
        </p:nvSpPr>
        <p:spPr>
          <a:xfrm>
            <a:off x="328057" y="1304193"/>
            <a:ext cx="6093900" cy="4094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The most radical change: we</a:t>
            </a:r>
            <a:r>
              <a:rPr lang="en-CA" sz="2400" b="0" i="0" u="none" strike="noStrike" cap="none">
                <a:solidFill>
                  <a:schemeClr val="dk1"/>
                </a:solidFill>
                <a:latin typeface="Calibri"/>
                <a:ea typeface="Calibri"/>
                <a:cs typeface="Calibri"/>
                <a:sym typeface="Calibri"/>
              </a:rPr>
              <a:t> might design more ethical recommender systems by changing the </a:t>
            </a:r>
            <a:r>
              <a:rPr lang="en-CA" sz="2400" b="1" i="0" u="none" strike="noStrike" cap="none">
                <a:solidFill>
                  <a:schemeClr val="dk1"/>
                </a:solidFill>
                <a:latin typeface="Calibri"/>
                <a:ea typeface="Calibri"/>
                <a:cs typeface="Calibri"/>
                <a:sym typeface="Calibri"/>
              </a:rPr>
              <a:t>objective function </a:t>
            </a:r>
            <a:r>
              <a:rPr lang="en-CA" sz="2400" b="0" i="0" u="none" strike="noStrike" cap="none">
                <a:solidFill>
                  <a:schemeClr val="dk1"/>
                </a:solidFill>
                <a:latin typeface="Calibri"/>
                <a:ea typeface="Calibri"/>
                <a:cs typeface="Calibri"/>
                <a:sym typeface="Calibri"/>
              </a:rPr>
              <a:t>of a recommender system – what it is that the recommender system is trying to maximize. (Stray, ‘Beyond Engagement’)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Well-being metrics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IEEE 7010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11" name="Google Shape;511;p27"/>
          <p:cNvSpPr txBox="1">
            <a:spLocks noGrp="1"/>
          </p:cNvSpPr>
          <p:nvPr>
            <p:ph type="title"/>
          </p:nvPr>
        </p:nvSpPr>
        <p:spPr>
          <a:xfrm>
            <a:off x="2120075" y="84199"/>
            <a:ext cx="835161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Garamond"/>
              <a:buNone/>
            </a:pPr>
            <a:r>
              <a:rPr lang="en-CA">
                <a:solidFill>
                  <a:schemeClr val="dk1"/>
                </a:solidFill>
              </a:rPr>
              <a:t>Improving Recommender Systems?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1"/>
          <p:cNvSpPr txBox="1">
            <a:spLocks noGrp="1"/>
          </p:cNvSpPr>
          <p:nvPr>
            <p:ph type="title"/>
          </p:nvPr>
        </p:nvSpPr>
        <p:spPr>
          <a:xfrm>
            <a:off x="838200" y="252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CA">
                <a:solidFill>
                  <a:schemeClr val="dk1"/>
                </a:solidFill>
              </a:rPr>
              <a:t>Acknowledgements</a:t>
            </a:r>
            <a:endParaRPr>
              <a:solidFill>
                <a:schemeClr val="dk1"/>
              </a:solidFill>
            </a:endParaRPr>
          </a:p>
        </p:txBody>
      </p:sp>
      <p:sp>
        <p:nvSpPr>
          <p:cNvPr id="527" name="Google Shape;527;p21"/>
          <p:cNvSpPr txBox="1">
            <a:spLocks noGrp="1"/>
          </p:cNvSpPr>
          <p:nvPr>
            <p:ph type="body" idx="1"/>
          </p:nvPr>
        </p:nvSpPr>
        <p:spPr>
          <a:xfrm>
            <a:off x="838199" y="1405758"/>
            <a:ext cx="10912800" cy="4722600"/>
          </a:xfrm>
          <a:prstGeom prst="rect">
            <a:avLst/>
          </a:prstGeom>
          <a:noFill/>
          <a:ln>
            <a:noFill/>
          </a:ln>
        </p:spPr>
        <p:txBody>
          <a:bodyPr spcFirstLastPara="1" wrap="square" lIns="91425" tIns="45700" rIns="91425" bIns="45700" anchor="t" anchorCtr="0">
            <a:normAutofit fontScale="32500" lnSpcReduction="20000"/>
          </a:bodyPr>
          <a:lstStyle/>
          <a:p>
            <a:pPr marL="114300" lvl="0" indent="0" algn="l" rtl="0">
              <a:lnSpc>
                <a:spcPct val="120000"/>
              </a:lnSpc>
              <a:spcBef>
                <a:spcPts val="0"/>
              </a:spcBef>
              <a:spcAft>
                <a:spcPts val="0"/>
              </a:spcAft>
              <a:buSzPct val="37765"/>
              <a:buNone/>
            </a:pPr>
            <a:r>
              <a:rPr lang="en-CA" sz="6150">
                <a:solidFill>
                  <a:schemeClr val="dk1"/>
                </a:solidFill>
              </a:rPr>
              <a:t>This module was created as part of an Embedded Ethics Education Initiative (E3I), a joint project between the Department of Computer Science</a:t>
            </a:r>
            <a:r>
              <a:rPr lang="en-CA" sz="6150" baseline="30000">
                <a:solidFill>
                  <a:schemeClr val="dk1"/>
                </a:solidFill>
              </a:rPr>
              <a:t>1</a:t>
            </a:r>
            <a:r>
              <a:rPr lang="en-CA" sz="6150">
                <a:solidFill>
                  <a:schemeClr val="dk1"/>
                </a:solidFill>
              </a:rPr>
              <a:t> and the Schwartz Reisman Institute for Technology and Society</a:t>
            </a:r>
            <a:r>
              <a:rPr lang="en-CA" sz="6150" baseline="30000">
                <a:solidFill>
                  <a:schemeClr val="dk1"/>
                </a:solidFill>
              </a:rPr>
              <a:t>2</a:t>
            </a:r>
            <a:r>
              <a:rPr lang="en-CA" sz="6150">
                <a:solidFill>
                  <a:schemeClr val="dk1"/>
                </a:solidFill>
              </a:rPr>
              <a:t>, University of Toronto.</a:t>
            </a:r>
            <a:endParaRPr sz="6150">
              <a:solidFill>
                <a:schemeClr val="dk1"/>
              </a:solidFill>
            </a:endParaRPr>
          </a:p>
          <a:p>
            <a:pPr marL="114300" lvl="0" indent="0" algn="l" rtl="0">
              <a:lnSpc>
                <a:spcPct val="120000"/>
              </a:lnSpc>
              <a:spcBef>
                <a:spcPts val="0"/>
              </a:spcBef>
              <a:spcAft>
                <a:spcPts val="0"/>
              </a:spcAft>
              <a:buSzPct val="37765"/>
              <a:buNone/>
            </a:pPr>
            <a:endParaRPr sz="6150">
              <a:solidFill>
                <a:schemeClr val="dk1"/>
              </a:solidFill>
            </a:endParaRPr>
          </a:p>
          <a:p>
            <a:pPr marL="114300" lvl="0" indent="0" algn="l" rtl="0">
              <a:lnSpc>
                <a:spcPct val="120000"/>
              </a:lnSpc>
              <a:spcBef>
                <a:spcPts val="0"/>
              </a:spcBef>
              <a:spcAft>
                <a:spcPts val="0"/>
              </a:spcAft>
              <a:buSzPct val="37765"/>
              <a:buNone/>
            </a:pPr>
            <a:r>
              <a:rPr lang="en-CA" sz="6150" b="1">
                <a:solidFill>
                  <a:schemeClr val="dk1"/>
                </a:solidFill>
              </a:rPr>
              <a:t>Instructional Team:</a:t>
            </a:r>
            <a:endParaRPr sz="6150">
              <a:solidFill>
                <a:schemeClr val="dk1"/>
              </a:solidFill>
            </a:endParaRPr>
          </a:p>
          <a:p>
            <a:pPr marL="114300" lvl="0" indent="0" algn="l" rtl="0">
              <a:lnSpc>
                <a:spcPct val="120000"/>
              </a:lnSpc>
              <a:spcBef>
                <a:spcPts val="0"/>
              </a:spcBef>
              <a:spcAft>
                <a:spcPts val="0"/>
              </a:spcAft>
              <a:buSzPct val="37765"/>
              <a:buNone/>
            </a:pPr>
            <a:r>
              <a:rPr lang="en-CA" sz="6150">
                <a:solidFill>
                  <a:schemeClr val="dk1"/>
                </a:solidFill>
              </a:rPr>
              <a:t>	 Roger Grosse, Steven Coyne, Emma McClure</a:t>
            </a:r>
            <a:endParaRPr sz="6150">
              <a:solidFill>
                <a:schemeClr val="dk1"/>
              </a:solidFill>
            </a:endParaRPr>
          </a:p>
          <a:p>
            <a:pPr marL="114300" lvl="0" indent="0" algn="l" rtl="0">
              <a:lnSpc>
                <a:spcPct val="120000"/>
              </a:lnSpc>
              <a:spcBef>
                <a:spcPts val="0"/>
              </a:spcBef>
              <a:spcAft>
                <a:spcPts val="0"/>
              </a:spcAft>
              <a:buSzPct val="37765"/>
              <a:buNone/>
            </a:pPr>
            <a:endParaRPr sz="6150">
              <a:solidFill>
                <a:schemeClr val="dk1"/>
              </a:solidFill>
            </a:endParaRPr>
          </a:p>
          <a:p>
            <a:pPr marL="114300" lvl="0" indent="0" algn="l" rtl="0">
              <a:lnSpc>
                <a:spcPct val="120000"/>
              </a:lnSpc>
              <a:spcBef>
                <a:spcPts val="0"/>
              </a:spcBef>
              <a:spcAft>
                <a:spcPts val="0"/>
              </a:spcAft>
              <a:buSzPct val="37765"/>
              <a:buNone/>
            </a:pPr>
            <a:r>
              <a:rPr lang="en-CA" sz="6150" b="1">
                <a:solidFill>
                  <a:schemeClr val="dk1"/>
                </a:solidFill>
              </a:rPr>
              <a:t>Faculty Advisors:</a:t>
            </a:r>
            <a:endParaRPr sz="6150">
              <a:solidFill>
                <a:schemeClr val="dk1"/>
              </a:solidFill>
            </a:endParaRPr>
          </a:p>
          <a:p>
            <a:pPr marL="114300" lvl="0" indent="0" algn="l" rtl="0">
              <a:lnSpc>
                <a:spcPct val="120000"/>
              </a:lnSpc>
              <a:spcBef>
                <a:spcPts val="0"/>
              </a:spcBef>
              <a:spcAft>
                <a:spcPts val="0"/>
              </a:spcAft>
              <a:buSzPct val="37765"/>
              <a:buNone/>
            </a:pPr>
            <a:r>
              <a:rPr lang="en-CA" sz="6150">
                <a:solidFill>
                  <a:schemeClr val="dk1"/>
                </a:solidFill>
              </a:rPr>
              <a:t>	Diane Horton</a:t>
            </a:r>
            <a:r>
              <a:rPr lang="en-CA" sz="6150" baseline="30000">
                <a:solidFill>
                  <a:schemeClr val="dk1"/>
                </a:solidFill>
              </a:rPr>
              <a:t>1</a:t>
            </a:r>
            <a:r>
              <a:rPr lang="en-CA" sz="6150">
                <a:solidFill>
                  <a:schemeClr val="dk1"/>
                </a:solidFill>
              </a:rPr>
              <a:t>, David Liu</a:t>
            </a:r>
            <a:r>
              <a:rPr lang="en-CA" sz="6150" baseline="30000">
                <a:solidFill>
                  <a:schemeClr val="dk1"/>
                </a:solidFill>
              </a:rPr>
              <a:t>1</a:t>
            </a:r>
            <a:r>
              <a:rPr lang="en-CA" sz="6150">
                <a:solidFill>
                  <a:schemeClr val="dk1"/>
                </a:solidFill>
              </a:rPr>
              <a:t>, and Sheila McIlraith</a:t>
            </a:r>
            <a:r>
              <a:rPr lang="en-CA" sz="6150" baseline="30000">
                <a:solidFill>
                  <a:schemeClr val="dk1"/>
                </a:solidFill>
              </a:rPr>
              <a:t>1,2</a:t>
            </a:r>
            <a:r>
              <a:rPr lang="en-CA" sz="6150">
                <a:solidFill>
                  <a:schemeClr val="dk1"/>
                </a:solidFill>
              </a:rPr>
              <a:t> </a:t>
            </a:r>
            <a:endParaRPr sz="6150">
              <a:solidFill>
                <a:schemeClr val="dk1"/>
              </a:solidFill>
            </a:endParaRPr>
          </a:p>
          <a:p>
            <a:pPr marL="114300" lvl="0" indent="0" algn="l" rtl="0">
              <a:lnSpc>
                <a:spcPct val="120000"/>
              </a:lnSpc>
              <a:spcBef>
                <a:spcPts val="0"/>
              </a:spcBef>
              <a:spcAft>
                <a:spcPts val="0"/>
              </a:spcAft>
              <a:buSzPct val="37765"/>
              <a:buNone/>
            </a:pPr>
            <a:endParaRPr sz="6150">
              <a:solidFill>
                <a:schemeClr val="dk1"/>
              </a:solidFill>
            </a:endParaRPr>
          </a:p>
          <a:p>
            <a:pPr marL="114300" lvl="0" indent="0" algn="l" rtl="0">
              <a:lnSpc>
                <a:spcPct val="120000"/>
              </a:lnSpc>
              <a:spcBef>
                <a:spcPts val="0"/>
              </a:spcBef>
              <a:spcAft>
                <a:spcPts val="0"/>
              </a:spcAft>
              <a:buSzPct val="37765"/>
              <a:buNone/>
            </a:pPr>
            <a:r>
              <a:rPr lang="en-CA" sz="6150" b="1">
                <a:solidFill>
                  <a:schemeClr val="dk1"/>
                </a:solidFill>
              </a:rPr>
              <a:t>Department of Computer Science</a:t>
            </a:r>
            <a:endParaRPr sz="6150">
              <a:solidFill>
                <a:schemeClr val="dk1"/>
              </a:solidFill>
            </a:endParaRPr>
          </a:p>
          <a:p>
            <a:pPr marL="114300" lvl="0" indent="0" algn="l" rtl="0">
              <a:lnSpc>
                <a:spcPct val="120000"/>
              </a:lnSpc>
              <a:spcBef>
                <a:spcPts val="0"/>
              </a:spcBef>
              <a:spcAft>
                <a:spcPts val="0"/>
              </a:spcAft>
              <a:buSzPct val="37765"/>
              <a:buNone/>
            </a:pPr>
            <a:r>
              <a:rPr lang="en-CA" sz="6150" b="1">
                <a:solidFill>
                  <a:schemeClr val="dk1"/>
                </a:solidFill>
              </a:rPr>
              <a:t>Schwartz Reisman Institute for Technology and Society</a:t>
            </a:r>
            <a:endParaRPr sz="6150">
              <a:solidFill>
                <a:schemeClr val="dk1"/>
              </a:solidFill>
            </a:endParaRPr>
          </a:p>
          <a:p>
            <a:pPr marL="114300" lvl="0" indent="0" algn="l" rtl="0">
              <a:lnSpc>
                <a:spcPct val="120000"/>
              </a:lnSpc>
              <a:spcBef>
                <a:spcPts val="0"/>
              </a:spcBef>
              <a:spcAft>
                <a:spcPts val="0"/>
              </a:spcAft>
              <a:buSzPct val="37765"/>
              <a:buNone/>
            </a:pPr>
            <a:r>
              <a:rPr lang="en-CA" sz="6150" b="1">
                <a:solidFill>
                  <a:schemeClr val="dk1"/>
                </a:solidFill>
              </a:rPr>
              <a:t>University of Toronto</a:t>
            </a:r>
            <a:endParaRPr sz="6150">
              <a:solidFill>
                <a:schemeClr val="dk1"/>
              </a:solidFill>
            </a:endParaRPr>
          </a:p>
          <a:p>
            <a:pPr marL="457200" lvl="0" indent="-228600" algn="l" rtl="0">
              <a:lnSpc>
                <a:spcPct val="120000"/>
              </a:lnSpc>
              <a:spcBef>
                <a:spcPts val="0"/>
              </a:spcBef>
              <a:spcAft>
                <a:spcPts val="0"/>
              </a:spcAft>
              <a:buSzPct val="82949"/>
              <a:buNone/>
            </a:pPr>
            <a:endParaRPr>
              <a:solidFill>
                <a:schemeClr val="dk1"/>
              </a:solidFill>
            </a:endParaRPr>
          </a:p>
          <a:p>
            <a:pPr marL="457200" lvl="0" indent="-228600" algn="l" rtl="0">
              <a:lnSpc>
                <a:spcPct val="120000"/>
              </a:lnSpc>
              <a:spcBef>
                <a:spcPts val="0"/>
              </a:spcBef>
              <a:spcAft>
                <a:spcPts val="0"/>
              </a:spcAft>
              <a:buSzPct val="82949"/>
              <a:buNone/>
            </a:pPr>
            <a:endParaRPr>
              <a:solidFill>
                <a:schemeClr val="dk1"/>
              </a:solidFill>
            </a:endParaRPr>
          </a:p>
          <a:p>
            <a:pPr marL="457200" lvl="0" indent="-228600" algn="l" rtl="0">
              <a:lnSpc>
                <a:spcPct val="120000"/>
              </a:lnSpc>
              <a:spcBef>
                <a:spcPts val="0"/>
              </a:spcBef>
              <a:spcAft>
                <a:spcPts val="0"/>
              </a:spcAft>
              <a:buSzPct val="82949"/>
              <a:buNone/>
            </a:pPr>
            <a:endParaRPr>
              <a:solidFill>
                <a:schemeClr val="dk1"/>
              </a:solidFill>
            </a:endParaRPr>
          </a:p>
          <a:p>
            <a:pPr marL="457200" lvl="0" indent="-228600" algn="l" rtl="0">
              <a:lnSpc>
                <a:spcPct val="120000"/>
              </a:lnSpc>
              <a:spcBef>
                <a:spcPts val="0"/>
              </a:spcBef>
              <a:spcAft>
                <a:spcPts val="0"/>
              </a:spcAft>
              <a:buSzPct val="82949"/>
              <a:buNone/>
            </a:pPr>
            <a:endParaRPr>
              <a:solidFill>
                <a:schemeClr val="dk1"/>
              </a:solidFill>
            </a:endParaRPr>
          </a:p>
        </p:txBody>
      </p:sp>
      <p:pic>
        <p:nvPicPr>
          <p:cNvPr id="528" name="Google Shape;528;p21" descr="Contact Us — Department of Computer Science, University of Toront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2735" y="5859109"/>
            <a:ext cx="4032338" cy="939534"/>
          </a:xfrm>
          <a:prstGeom prst="rect">
            <a:avLst/>
          </a:prstGeom>
          <a:noFill/>
          <a:ln>
            <a:noFill/>
          </a:ln>
        </p:spPr>
      </p:pic>
      <p:sp>
        <p:nvSpPr>
          <p:cNvPr id="529" name="Google Shape;529;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36</a:t>
            </a:fld>
            <a:endParaRPr sz="1200" b="0" i="0" u="none" strike="noStrike" cap="none">
              <a:solidFill>
                <a:srgbClr val="888888"/>
              </a:solidFill>
              <a:latin typeface="Calibri"/>
              <a:ea typeface="Calibri"/>
              <a:cs typeface="Calibri"/>
              <a:sym typeface="Calibri"/>
            </a:endParaRPr>
          </a:p>
        </p:txBody>
      </p:sp>
      <p:pic>
        <p:nvPicPr>
          <p:cNvPr id="530" name="Google Shape;530;p21" descr="Schwartz Reisman Institute for Technology and Society"/>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887182" y="5935839"/>
            <a:ext cx="5105639" cy="7884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6"/>
          <p:cNvSpPr txBox="1">
            <a:spLocks noGrp="1"/>
          </p:cNvSpPr>
          <p:nvPr>
            <p:ph type="title"/>
          </p:nvPr>
        </p:nvSpPr>
        <p:spPr>
          <a:xfrm>
            <a:off x="838200" y="202593"/>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dirty="0">
                <a:solidFill>
                  <a:schemeClr val="dk1"/>
                </a:solidFill>
                <a:latin typeface="Calibri"/>
                <a:ea typeface="Calibri"/>
                <a:cs typeface="Calibri"/>
                <a:sym typeface="Calibri"/>
              </a:rPr>
              <a:t>References</a:t>
            </a:r>
            <a:endParaRPr dirty="0">
              <a:latin typeface="Calibri"/>
              <a:ea typeface="Calibri"/>
              <a:cs typeface="Calibri"/>
              <a:sym typeface="Calibri"/>
            </a:endParaRPr>
          </a:p>
        </p:txBody>
      </p:sp>
      <p:sp>
        <p:nvSpPr>
          <p:cNvPr id="536" name="Google Shape;536;p46"/>
          <p:cNvSpPr txBox="1">
            <a:spLocks noGrp="1"/>
          </p:cNvSpPr>
          <p:nvPr>
            <p:ph type="body" idx="1"/>
          </p:nvPr>
        </p:nvSpPr>
        <p:spPr>
          <a:xfrm>
            <a:off x="2580397" y="1528293"/>
            <a:ext cx="7210584" cy="4608900"/>
          </a:xfrm>
          <a:prstGeom prst="rect">
            <a:avLst/>
          </a:prstGeom>
          <a:noFill/>
          <a:ln>
            <a:noFill/>
          </a:ln>
        </p:spPr>
        <p:txBody>
          <a:bodyPr spcFirstLastPara="1" wrap="square" lIns="91425" tIns="45700" rIns="91425" bIns="45700" anchor="t" anchorCtr="0">
            <a:normAutofit/>
          </a:bodyPr>
          <a:lstStyle/>
          <a:p>
            <a:pPr marL="457200" lvl="0" indent="-369570" algn="l" rtl="0">
              <a:lnSpc>
                <a:spcPct val="90000"/>
              </a:lnSpc>
              <a:spcBef>
                <a:spcPts val="1000"/>
              </a:spcBef>
              <a:spcAft>
                <a:spcPts val="0"/>
              </a:spcAft>
              <a:buClr>
                <a:schemeClr val="dk1"/>
              </a:buClr>
              <a:buSzPct val="100000"/>
              <a:buChar char="•"/>
            </a:pPr>
            <a:r>
              <a:rPr lang="en-CA" sz="2400" dirty="0">
                <a:solidFill>
                  <a:schemeClr val="dk1"/>
                </a:solidFill>
                <a:highlight>
                  <a:schemeClr val="lt1"/>
                </a:highlight>
              </a:rPr>
              <a:t>Mill, John Stuart. </a:t>
            </a:r>
            <a:r>
              <a:rPr lang="en-CA" sz="2400" i="1" dirty="0">
                <a:solidFill>
                  <a:schemeClr val="dk1"/>
                </a:solidFill>
                <a:highlight>
                  <a:schemeClr val="lt1"/>
                </a:highlight>
              </a:rPr>
              <a:t>On Liberty. </a:t>
            </a:r>
            <a:r>
              <a:rPr lang="en-CA" sz="2400" dirty="0">
                <a:solidFill>
                  <a:schemeClr val="dk1"/>
                </a:solidFill>
                <a:highlight>
                  <a:schemeClr val="lt1"/>
                </a:highlight>
              </a:rPr>
              <a:t>Accessed online: https://socialsciences.mcmaster.ca/econ/ugcm/3ll3/mill/liberty.pdf</a:t>
            </a:r>
            <a:endParaRPr sz="2400" dirty="0">
              <a:solidFill>
                <a:schemeClr val="dk1"/>
              </a:solidFill>
              <a:highlight>
                <a:schemeClr val="lt1"/>
              </a:highlight>
              <a:latin typeface="Arial"/>
              <a:ea typeface="Arial"/>
              <a:cs typeface="Arial"/>
              <a:sym typeface="Arial"/>
            </a:endParaRPr>
          </a:p>
          <a:p>
            <a:pPr marL="457200" lvl="0" indent="-369570" algn="l" rtl="0">
              <a:lnSpc>
                <a:spcPct val="90000"/>
              </a:lnSpc>
              <a:spcBef>
                <a:spcPts val="1000"/>
              </a:spcBef>
              <a:spcAft>
                <a:spcPts val="0"/>
              </a:spcAft>
              <a:buClr>
                <a:schemeClr val="dk1"/>
              </a:buClr>
              <a:buSzPct val="100000"/>
              <a:buChar char="•"/>
            </a:pPr>
            <a:r>
              <a:rPr lang="en-CA" sz="2400" dirty="0" err="1">
                <a:solidFill>
                  <a:schemeClr val="dk1"/>
                </a:solidFill>
                <a:highlight>
                  <a:schemeClr val="lt1"/>
                </a:highlight>
              </a:rPr>
              <a:t>Noggle</a:t>
            </a:r>
            <a:r>
              <a:rPr lang="en-CA" sz="2400" dirty="0">
                <a:solidFill>
                  <a:schemeClr val="dk1"/>
                </a:solidFill>
                <a:highlight>
                  <a:schemeClr val="lt1"/>
                </a:highlight>
              </a:rPr>
              <a:t>, Robert. “Manipulative Actions: A Conceptual and Moral Analysis”, </a:t>
            </a:r>
            <a:r>
              <a:rPr lang="en-CA" sz="2400" i="1" dirty="0">
                <a:solidFill>
                  <a:schemeClr val="dk1"/>
                </a:solidFill>
                <a:highlight>
                  <a:schemeClr val="lt1"/>
                </a:highlight>
              </a:rPr>
              <a:t>American Philosophical Quarterly </a:t>
            </a:r>
            <a:r>
              <a:rPr lang="en-CA" sz="2400" dirty="0">
                <a:solidFill>
                  <a:schemeClr val="dk1"/>
                </a:solidFill>
                <a:highlight>
                  <a:schemeClr val="lt1"/>
                </a:highlight>
              </a:rPr>
              <a:t>33(1), p.43-55</a:t>
            </a:r>
            <a:endParaRPr sz="2400" dirty="0">
              <a:solidFill>
                <a:schemeClr val="dk1"/>
              </a:solidFill>
              <a:highlight>
                <a:schemeClr val="lt1"/>
              </a:highlight>
            </a:endParaRPr>
          </a:p>
          <a:p>
            <a:pPr marL="457200" lvl="0" indent="-369570" algn="l" rtl="0">
              <a:lnSpc>
                <a:spcPct val="90000"/>
              </a:lnSpc>
              <a:spcBef>
                <a:spcPts val="1000"/>
              </a:spcBef>
              <a:spcAft>
                <a:spcPts val="0"/>
              </a:spcAft>
              <a:buClr>
                <a:schemeClr val="dk1"/>
              </a:buClr>
              <a:buSzPct val="100000"/>
              <a:buChar char="•"/>
            </a:pPr>
            <a:r>
              <a:rPr lang="en-CA" sz="2400" dirty="0">
                <a:solidFill>
                  <a:schemeClr val="dk1"/>
                </a:solidFill>
                <a:highlight>
                  <a:schemeClr val="lt1"/>
                </a:highlight>
              </a:rPr>
              <a:t>Russell, Stuart. </a:t>
            </a:r>
            <a:r>
              <a:rPr lang="en-CA" sz="2400" i="1" dirty="0">
                <a:solidFill>
                  <a:schemeClr val="dk1"/>
                </a:solidFill>
                <a:highlight>
                  <a:schemeClr val="lt1"/>
                </a:highlight>
              </a:rPr>
              <a:t>Human Compatible. </a:t>
            </a:r>
            <a:r>
              <a:rPr lang="en-CA" sz="2400" dirty="0">
                <a:solidFill>
                  <a:schemeClr val="dk1"/>
                </a:solidFill>
                <a:highlight>
                  <a:schemeClr val="lt1"/>
                </a:highlight>
              </a:rPr>
              <a:t>New York: Viking Press, 2019</a:t>
            </a:r>
            <a:endParaRPr sz="2400" dirty="0">
              <a:solidFill>
                <a:schemeClr val="dk1"/>
              </a:solidFill>
              <a:highlight>
                <a:schemeClr val="lt1"/>
              </a:highlight>
            </a:endParaRPr>
          </a:p>
          <a:p>
            <a:pPr marL="457200" lvl="0" indent="-369570" algn="l" rtl="0">
              <a:lnSpc>
                <a:spcPct val="90000"/>
              </a:lnSpc>
              <a:spcBef>
                <a:spcPts val="1000"/>
              </a:spcBef>
              <a:spcAft>
                <a:spcPts val="0"/>
              </a:spcAft>
              <a:buClr>
                <a:schemeClr val="dk1"/>
              </a:buClr>
              <a:buSzPct val="100000"/>
              <a:buChar char="•"/>
            </a:pPr>
            <a:r>
              <a:rPr lang="en-CA" sz="2400" dirty="0">
                <a:solidFill>
                  <a:schemeClr val="dk1"/>
                </a:solidFill>
                <a:highlight>
                  <a:schemeClr val="lt1"/>
                </a:highlight>
              </a:rPr>
              <a:t>Stray, Jonathan. “Bey</a:t>
            </a:r>
            <a:r>
              <a:rPr lang="en-CA" sz="2400" dirty="0">
                <a:solidFill>
                  <a:schemeClr val="dk1"/>
                </a:solidFill>
              </a:rPr>
              <a:t>ond Engagement” Accessed online: https://partnershiponai.org/beyond-engagement-aligning-algorithmic-recommendations-with-prosocial-goals/</a:t>
            </a:r>
            <a:endParaRPr sz="2400" dirty="0">
              <a:solidFill>
                <a:schemeClr val="dk1"/>
              </a:solidFill>
            </a:endParaRPr>
          </a:p>
          <a:p>
            <a:pPr marL="457200" lvl="0" indent="0" algn="l" rtl="0">
              <a:lnSpc>
                <a:spcPct val="120000"/>
              </a:lnSpc>
              <a:spcBef>
                <a:spcPts val="0"/>
              </a:spcBef>
              <a:spcAft>
                <a:spcPts val="0"/>
              </a:spcAft>
              <a:buSzPct val="116666"/>
              <a:buNone/>
            </a:pPr>
            <a:endParaRPr sz="2400" b="1" dirty="0">
              <a:solidFill>
                <a:schemeClr val="dk1"/>
              </a:solidFill>
            </a:endParaRPr>
          </a:p>
          <a:p>
            <a:pPr marL="457200" lvl="0" indent="0" algn="l" rtl="0">
              <a:lnSpc>
                <a:spcPct val="90000"/>
              </a:lnSpc>
              <a:spcBef>
                <a:spcPts val="1000"/>
              </a:spcBef>
              <a:spcAft>
                <a:spcPts val="0"/>
              </a:spcAft>
              <a:buSzPct val="116666"/>
              <a:buNone/>
            </a:pPr>
            <a:endParaRPr sz="2400" dirty="0">
              <a:solidFill>
                <a:schemeClr val="dk1"/>
              </a:solidFill>
            </a:endParaRPr>
          </a:p>
          <a:p>
            <a:pPr marL="228600" lvl="0" indent="-50800" algn="l" rtl="0">
              <a:lnSpc>
                <a:spcPct val="90000"/>
              </a:lnSpc>
              <a:spcBef>
                <a:spcPts val="1000"/>
              </a:spcBef>
              <a:spcAft>
                <a:spcPts val="0"/>
              </a:spcAft>
              <a:buClr>
                <a:schemeClr val="lt1"/>
              </a:buClr>
              <a:buSzPct val="100000"/>
              <a:buNone/>
            </a:pPr>
            <a:endParaRPr dirty="0">
              <a:latin typeface="Garamond"/>
              <a:ea typeface="Garamond"/>
              <a:cs typeface="Garamond"/>
              <a:sym typeface="Garamond"/>
            </a:endParaRPr>
          </a:p>
        </p:txBody>
      </p:sp>
      <p:sp>
        <p:nvSpPr>
          <p:cNvPr id="537" name="Google Shape;537;p4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37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127"/>
        <p:cNvGrpSpPr/>
        <p:nvPr/>
      </p:nvGrpSpPr>
      <p:grpSpPr>
        <a:xfrm>
          <a:off x="0" y="0"/>
          <a:ext cx="0" cy="0"/>
          <a:chOff x="0" y="0"/>
          <a:chExt cx="0" cy="0"/>
        </a:xfrm>
      </p:grpSpPr>
      <p:sp>
        <p:nvSpPr>
          <p:cNvPr id="128" name="Google Shape;128;g10141a823f4_0_12"/>
          <p:cNvSpPr txBox="1">
            <a:spLocks noGrp="1"/>
          </p:cNvSpPr>
          <p:nvPr>
            <p:ph type="body" idx="1"/>
          </p:nvPr>
        </p:nvSpPr>
        <p:spPr>
          <a:xfrm>
            <a:off x="5984451" y="162303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129" name="Google Shape;129;g10141a823f4_0_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30" name="Google Shape;130;g10141a823f4_0_12"/>
          <p:cNvSpPr txBox="1"/>
          <p:nvPr/>
        </p:nvSpPr>
        <p:spPr>
          <a:xfrm>
            <a:off x="5874026" y="1238317"/>
            <a:ext cx="6318000" cy="269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lt1"/>
              </a:buClr>
              <a:buSzPts val="2000"/>
              <a:buFont typeface="Arial"/>
              <a:buNone/>
            </a:pPr>
            <a:endParaRPr sz="2000" b="0" i="0" u="none" strike="noStrike" cap="none">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lt1"/>
              </a:buClr>
              <a:buSzPts val="2400"/>
              <a:buFont typeface="Arial"/>
              <a:buNone/>
            </a:pPr>
            <a:endParaRPr sz="2400" b="0" i="0" u="none" strike="noStrike" cap="none">
              <a:solidFill>
                <a:schemeClr val="lt1"/>
              </a:solidFill>
              <a:latin typeface="Garamond"/>
              <a:ea typeface="Garamond"/>
              <a:cs typeface="Garamond"/>
              <a:sym typeface="Garamond"/>
            </a:endParaRPr>
          </a:p>
        </p:txBody>
      </p:sp>
      <p:sp>
        <p:nvSpPr>
          <p:cNvPr id="131" name="Google Shape;131;g10141a823f4_0_12"/>
          <p:cNvSpPr txBox="1">
            <a:spLocks noGrp="1"/>
          </p:cNvSpPr>
          <p:nvPr>
            <p:ph type="title"/>
          </p:nvPr>
        </p:nvSpPr>
        <p:spPr>
          <a:xfrm>
            <a:off x="336176" y="-43623"/>
            <a:ext cx="11218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1: Content Moderation</a:t>
            </a:r>
            <a:endParaRPr/>
          </a:p>
        </p:txBody>
      </p:sp>
      <p:sp>
        <p:nvSpPr>
          <p:cNvPr id="133" name="Google Shape;133;g10141a823f4_0_12"/>
          <p:cNvSpPr txBox="1"/>
          <p:nvPr/>
        </p:nvSpPr>
        <p:spPr>
          <a:xfrm>
            <a:off x="6805172" y="1142731"/>
            <a:ext cx="50580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rgbClr val="FFFFFF"/>
                </a:solidFill>
                <a:latin typeface="Arial"/>
                <a:ea typeface="Arial"/>
                <a:cs typeface="Arial"/>
                <a:sym typeface="Arial"/>
              </a:rPr>
              <a:t>“Facebook researchers documented how its platform has contributed to divisive, inter-religious conflict in India, according to internal records. </a:t>
            </a:r>
            <a:endParaRPr sz="1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dirty="0">
                <a:solidFill>
                  <a:srgbClr val="FFFFFF"/>
                </a:solidFill>
                <a:latin typeface="Arial"/>
                <a:ea typeface="Arial"/>
                <a:cs typeface="Arial"/>
                <a:sym typeface="Arial"/>
              </a:rPr>
              <a:t>Employees flagged that human traffickers in the Middle East used the site to lure women into abusive employment situations. They warned that armed groups in Ethiopia used the site to incite violence against ethnic minorities. They sent alerts to their bosses about organ selling, pornography and government action against political dissent, according to the documents. They also show the company’s response, which in many instances is inadequate or nothing at all.” (Source: Wall Street Journal, https://www.wsj.com/articles/the-facebook-files-11631713039)</a:t>
            </a:r>
            <a:endParaRPr sz="1800" b="0" i="0" u="none" strike="noStrike" cap="none" dirty="0">
              <a:solidFill>
                <a:srgbClr val="FFFFFF"/>
              </a:solidFill>
              <a:latin typeface="Arial"/>
              <a:ea typeface="Arial"/>
              <a:cs typeface="Arial"/>
              <a:sym typeface="Arial"/>
            </a:endParaRPr>
          </a:p>
        </p:txBody>
      </p:sp>
      <p:pic>
        <p:nvPicPr>
          <p:cNvPr id="3" name="Picture 2" descr="A picture containing outdoor, light, dark, night&#10;&#10;Description automatically generated">
            <a:extLst>
              <a:ext uri="{FF2B5EF4-FFF2-40B4-BE49-F238E27FC236}">
                <a16:creationId xmlns:a16="http://schemas.microsoft.com/office/drawing/2014/main" id="{37423A16-11B2-4A24-9DE4-8E3748251F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1925" y="2053752"/>
            <a:ext cx="4792101" cy="31768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137"/>
        <p:cNvGrpSpPr/>
        <p:nvPr/>
      </p:nvGrpSpPr>
      <p:grpSpPr>
        <a:xfrm>
          <a:off x="0" y="0"/>
          <a:ext cx="0" cy="0"/>
          <a:chOff x="0" y="0"/>
          <a:chExt cx="0" cy="0"/>
        </a:xfrm>
      </p:grpSpPr>
      <p:sp>
        <p:nvSpPr>
          <p:cNvPr id="138" name="Google Shape;138;p3"/>
          <p:cNvSpPr/>
          <p:nvPr/>
        </p:nvSpPr>
        <p:spPr>
          <a:xfrm>
            <a:off x="1156587" y="1173019"/>
            <a:ext cx="4129960" cy="4719338"/>
          </a:xfrm>
          <a:prstGeom prst="roundRect">
            <a:avLst>
              <a:gd name="adj" fmla="val 16667"/>
            </a:avLst>
          </a:prstGeom>
          <a:solidFill>
            <a:schemeClr val="lt1">
              <a:alpha val="2000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3"/>
          <p:cNvSpPr txBox="1">
            <a:spLocks noGrp="1"/>
          </p:cNvSpPr>
          <p:nvPr>
            <p:ph type="body" idx="1"/>
          </p:nvPr>
        </p:nvSpPr>
        <p:spPr>
          <a:xfrm>
            <a:off x="5874026" y="153468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140" name="Google Shape;140;p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141" name="Google Shape;141;p3"/>
          <p:cNvSpPr txBox="1"/>
          <p:nvPr/>
        </p:nvSpPr>
        <p:spPr>
          <a:xfrm>
            <a:off x="7904180" y="1251181"/>
            <a:ext cx="3855568" cy="4995000"/>
          </a:xfrm>
          <a:prstGeom prst="rect">
            <a:avLst/>
          </a:prstGeom>
          <a:noFill/>
          <a:ln>
            <a:noFill/>
          </a:ln>
        </p:spPr>
        <p:txBody>
          <a:bodyPr spcFirstLastPara="1" wrap="square" lIns="91425" tIns="45700" rIns="91425" bIns="45700" anchor="t" anchorCtr="0">
            <a:normAutofit fontScale="92500"/>
          </a:bodyPr>
          <a:lstStyle/>
          <a:p>
            <a:pPr marL="457200" marR="0" lvl="0" indent="0" algn="l" rtl="0">
              <a:lnSpc>
                <a:spcPct val="90000"/>
              </a:lnSpc>
              <a:spcBef>
                <a:spcPts val="0"/>
              </a:spcBef>
              <a:spcAft>
                <a:spcPts val="0"/>
              </a:spcAft>
              <a:buClr>
                <a:srgbClr val="000000"/>
              </a:buClr>
              <a:buSzPct val="100000"/>
              <a:buFont typeface="Arial"/>
              <a:buNone/>
            </a:pPr>
            <a:endParaRPr sz="1400" b="0" i="0" u="none" strike="noStrike" cap="none" dirty="0">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ct val="108107"/>
              <a:buFont typeface="Arial"/>
              <a:buNone/>
            </a:pPr>
            <a:endParaRPr sz="2000" b="0" i="0" u="none" strike="noStrike" cap="none" dirty="0">
              <a:solidFill>
                <a:schemeClr val="dk1"/>
              </a:solidFill>
              <a:latin typeface="Garamond"/>
              <a:ea typeface="Garamond"/>
              <a:cs typeface="Garamond"/>
              <a:sym typeface="Garamond"/>
            </a:endParaRPr>
          </a:p>
          <a:p>
            <a:pPr marL="228600" marR="0" lvl="0" indent="-76200" algn="l" rtl="0">
              <a:lnSpc>
                <a:spcPct val="90000"/>
              </a:lnSpc>
              <a:spcBef>
                <a:spcPts val="1000"/>
              </a:spcBef>
              <a:spcAft>
                <a:spcPts val="0"/>
              </a:spcAft>
              <a:buClr>
                <a:schemeClr val="lt1"/>
              </a:buClr>
              <a:buSzPct val="108108"/>
              <a:buFont typeface="Arial"/>
              <a:buNone/>
            </a:pPr>
            <a:endParaRPr sz="2400" b="0" i="0" u="none" strike="noStrike" cap="none" dirty="0">
              <a:solidFill>
                <a:schemeClr val="lt1"/>
              </a:solidFill>
              <a:latin typeface="Garamond"/>
              <a:ea typeface="Garamond"/>
              <a:cs typeface="Garamond"/>
              <a:sym typeface="Garamond"/>
            </a:endParaRPr>
          </a:p>
          <a:p>
            <a:pPr marL="0" marR="0" lvl="0" indent="0" algn="l" rtl="0">
              <a:lnSpc>
                <a:spcPct val="90000"/>
              </a:lnSpc>
              <a:spcBef>
                <a:spcPts val="1000"/>
              </a:spcBef>
              <a:spcAft>
                <a:spcPts val="0"/>
              </a:spcAft>
              <a:buClr>
                <a:schemeClr val="lt1"/>
              </a:buClr>
              <a:buSzPts val="2400"/>
              <a:buFont typeface="Arial"/>
              <a:buNone/>
            </a:pPr>
            <a:r>
              <a:rPr lang="en-CA" sz="20000" b="0" i="0" u="none" strike="noStrike" cap="none" dirty="0">
                <a:solidFill>
                  <a:schemeClr val="lt1"/>
                </a:solidFill>
                <a:latin typeface="Garamond"/>
                <a:ea typeface="Garamond"/>
                <a:cs typeface="Garamond"/>
                <a:sym typeface="Garamond"/>
              </a:rPr>
              <a:t>{  }</a:t>
            </a:r>
            <a:endParaRPr sz="20000" b="0" i="0" u="none" strike="noStrike" cap="none" dirty="0">
              <a:solidFill>
                <a:srgbClr val="000000"/>
              </a:solidFill>
              <a:latin typeface="Arial"/>
              <a:ea typeface="Arial"/>
              <a:cs typeface="Arial"/>
              <a:sym typeface="Arial"/>
            </a:endParaRPr>
          </a:p>
        </p:txBody>
      </p:sp>
      <p:sp>
        <p:nvSpPr>
          <p:cNvPr id="142" name="Google Shape;142;p3"/>
          <p:cNvSpPr txBox="1">
            <a:spLocks noGrp="1"/>
          </p:cNvSpPr>
          <p:nvPr>
            <p:ph type="title"/>
          </p:nvPr>
        </p:nvSpPr>
        <p:spPr>
          <a:xfrm>
            <a:off x="2168595" y="-74513"/>
            <a:ext cx="8217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1: Content Moderation</a:t>
            </a:r>
            <a:endParaRPr/>
          </a:p>
        </p:txBody>
      </p:sp>
      <p:sp>
        <p:nvSpPr>
          <p:cNvPr id="149" name="Google Shape;149;p3"/>
          <p:cNvSpPr txBox="1"/>
          <p:nvPr/>
        </p:nvSpPr>
        <p:spPr>
          <a:xfrm>
            <a:off x="1648870" y="4947909"/>
            <a:ext cx="291634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Choose which of these to present to the user</a:t>
            </a: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5701902" y="3058604"/>
            <a:ext cx="2189319" cy="980045"/>
          </a:xfrm>
          <a:prstGeom prst="rightArrow">
            <a:avLst>
              <a:gd name="adj1" fmla="val 50000"/>
              <a:gd name="adj2" fmla="val 50000"/>
            </a:avLst>
          </a:prstGeom>
          <a:solidFill>
            <a:srgbClr val="F2F2F2">
              <a:alpha val="20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1" name="Google Shape;151;p3"/>
          <p:cNvSpPr txBox="1"/>
          <p:nvPr/>
        </p:nvSpPr>
        <p:spPr>
          <a:xfrm>
            <a:off x="5598436" y="3348571"/>
            <a:ext cx="19938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To maximize</a:t>
            </a:r>
            <a:endParaRPr sz="1400" b="0" i="0" u="none" strike="noStrike" cap="none">
              <a:solidFill>
                <a:srgbClr val="000000"/>
              </a:solidFill>
              <a:latin typeface="Arial"/>
              <a:ea typeface="Arial"/>
              <a:cs typeface="Arial"/>
              <a:sym typeface="Arial"/>
            </a:endParaRPr>
          </a:p>
        </p:txBody>
      </p:sp>
      <p:sp>
        <p:nvSpPr>
          <p:cNvPr id="152" name="Google Shape;152;p3"/>
          <p:cNvSpPr txBox="1"/>
          <p:nvPr/>
        </p:nvSpPr>
        <p:spPr>
          <a:xfrm>
            <a:off x="8722637" y="2932837"/>
            <a:ext cx="19938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Clicks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Viewing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Engagement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Logins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a:solidFill>
                  <a:schemeClr val="lt1"/>
                </a:solidFill>
              </a:rPr>
              <a:t>E</a:t>
            </a:r>
            <a:r>
              <a:rPr lang="en-CA" sz="2000" b="0" i="0" u="none" strike="noStrike" cap="none">
                <a:solidFill>
                  <a:schemeClr val="lt1"/>
                </a:solidFill>
                <a:latin typeface="Arial"/>
                <a:ea typeface="Arial"/>
                <a:cs typeface="Arial"/>
                <a:sym typeface="Arial"/>
              </a:rPr>
              <a:t>tc.</a:t>
            </a:r>
            <a:endParaRPr sz="2000" b="0" i="0" u="none" strike="noStrike" cap="none">
              <a:solidFill>
                <a:schemeClr val="lt1"/>
              </a:solidFill>
              <a:latin typeface="Arial"/>
              <a:ea typeface="Arial"/>
              <a:cs typeface="Arial"/>
              <a:sym typeface="Arial"/>
            </a:endParaRPr>
          </a:p>
        </p:txBody>
      </p:sp>
      <p:pic>
        <p:nvPicPr>
          <p:cNvPr id="3" name="Picture 2" descr="A picture containing outdoor&#10;&#10;Description automatically generated">
            <a:extLst>
              <a:ext uri="{FF2B5EF4-FFF2-40B4-BE49-F238E27FC236}">
                <a16:creationId xmlns:a16="http://schemas.microsoft.com/office/drawing/2014/main" id="{BBA5CF9F-09FE-4E38-AD7A-1AE0F73945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653" t="51637" r="22702" b="1"/>
          <a:stretch/>
        </p:blipFill>
        <p:spPr>
          <a:xfrm>
            <a:off x="1585403" y="1376176"/>
            <a:ext cx="1302009" cy="900052"/>
          </a:xfrm>
          <a:prstGeom prst="rect">
            <a:avLst/>
          </a:prstGeom>
        </p:spPr>
      </p:pic>
      <p:pic>
        <p:nvPicPr>
          <p:cNvPr id="5" name="Picture 4" descr="A person on a swing&#10;&#10;Description automatically generated with low confidence">
            <a:extLst>
              <a:ext uri="{FF2B5EF4-FFF2-40B4-BE49-F238E27FC236}">
                <a16:creationId xmlns:a16="http://schemas.microsoft.com/office/drawing/2014/main" id="{70961F3F-1C36-4AF0-9FB3-7FECA78462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7994" y="1376176"/>
            <a:ext cx="1322543" cy="881695"/>
          </a:xfrm>
          <a:prstGeom prst="rect">
            <a:avLst/>
          </a:prstGeom>
        </p:spPr>
      </p:pic>
      <p:pic>
        <p:nvPicPr>
          <p:cNvPr id="7" name="Picture 6" descr="A picture containing eyepatch&#10;&#10;Description automatically generated">
            <a:extLst>
              <a:ext uri="{FF2B5EF4-FFF2-40B4-BE49-F238E27FC236}">
                <a16:creationId xmlns:a16="http://schemas.microsoft.com/office/drawing/2014/main" id="{3E3C7C36-A326-488E-A0FB-9846245E42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64804" y="2622847"/>
            <a:ext cx="1377868" cy="918578"/>
          </a:xfrm>
          <a:prstGeom prst="rect">
            <a:avLst/>
          </a:prstGeom>
        </p:spPr>
      </p:pic>
      <p:pic>
        <p:nvPicPr>
          <p:cNvPr id="9" name="Picture 8" descr="A close up of a fire&#10;&#10;Description automatically generated with medium confidence">
            <a:extLst>
              <a:ext uri="{FF2B5EF4-FFF2-40B4-BE49-F238E27FC236}">
                <a16:creationId xmlns:a16="http://schemas.microsoft.com/office/drawing/2014/main" id="{412FB0B9-A3A8-4832-8828-D45F2028513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676" t="5999" b="31581"/>
          <a:stretch/>
        </p:blipFill>
        <p:spPr>
          <a:xfrm>
            <a:off x="3315895" y="3829250"/>
            <a:ext cx="1426777" cy="915096"/>
          </a:xfrm>
          <a:prstGeom prst="rect">
            <a:avLst/>
          </a:prstGeom>
        </p:spPr>
      </p:pic>
      <p:pic>
        <p:nvPicPr>
          <p:cNvPr id="11" name="Picture 10" descr="A picture containing person, weapon&#10;&#10;Description automatically generated">
            <a:extLst>
              <a:ext uri="{FF2B5EF4-FFF2-40B4-BE49-F238E27FC236}">
                <a16:creationId xmlns:a16="http://schemas.microsoft.com/office/drawing/2014/main" id="{52264CAE-0815-4F8E-B320-BEED6EBB47A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37749" y="3829250"/>
            <a:ext cx="1411700" cy="942399"/>
          </a:xfrm>
          <a:prstGeom prst="rect">
            <a:avLst/>
          </a:prstGeom>
        </p:spPr>
      </p:pic>
      <p:pic>
        <p:nvPicPr>
          <p:cNvPr id="13" name="Picture 12" descr="A city with tall buildings&#10;&#10;Description automatically generated with medium confidence">
            <a:extLst>
              <a:ext uri="{FF2B5EF4-FFF2-40B4-BE49-F238E27FC236}">
                <a16:creationId xmlns:a16="http://schemas.microsoft.com/office/drawing/2014/main" id="{3E621F4C-A794-414E-B1A6-67070CF874C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64926" y="2610950"/>
            <a:ext cx="1342962" cy="8953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156"/>
        <p:cNvGrpSpPr/>
        <p:nvPr/>
      </p:nvGrpSpPr>
      <p:grpSpPr>
        <a:xfrm>
          <a:off x="0" y="0"/>
          <a:ext cx="0" cy="0"/>
          <a:chOff x="0" y="0"/>
          <a:chExt cx="0" cy="0"/>
        </a:xfrm>
      </p:grpSpPr>
      <p:pic>
        <p:nvPicPr>
          <p:cNvPr id="27" name="Picture 26" descr="A close up of a fire&#10;&#10;Description automatically generated with medium confidence">
            <a:extLst>
              <a:ext uri="{FF2B5EF4-FFF2-40B4-BE49-F238E27FC236}">
                <a16:creationId xmlns:a16="http://schemas.microsoft.com/office/drawing/2014/main" id="{6111CB47-BF32-45C5-89ED-00CB5A853E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76" t="5999" b="31581"/>
          <a:stretch/>
        </p:blipFill>
        <p:spPr>
          <a:xfrm>
            <a:off x="3315895" y="3829250"/>
            <a:ext cx="1426777" cy="915096"/>
          </a:xfrm>
          <a:prstGeom prst="rect">
            <a:avLst/>
          </a:prstGeom>
        </p:spPr>
      </p:pic>
      <p:pic>
        <p:nvPicPr>
          <p:cNvPr id="26" name="Picture 25" descr="A picture containing person, weapon&#10;&#10;Description automatically generated">
            <a:extLst>
              <a:ext uri="{FF2B5EF4-FFF2-40B4-BE49-F238E27FC236}">
                <a16:creationId xmlns:a16="http://schemas.microsoft.com/office/drawing/2014/main" id="{22112F86-8892-48D5-B0D0-7749E7AAA7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37749" y="3829250"/>
            <a:ext cx="1411700" cy="942399"/>
          </a:xfrm>
          <a:prstGeom prst="rect">
            <a:avLst/>
          </a:prstGeom>
        </p:spPr>
      </p:pic>
      <p:sp>
        <p:nvSpPr>
          <p:cNvPr id="157" name="Google Shape;157;p11"/>
          <p:cNvSpPr/>
          <p:nvPr/>
        </p:nvSpPr>
        <p:spPr>
          <a:xfrm>
            <a:off x="1156587" y="1173019"/>
            <a:ext cx="4129960" cy="5310908"/>
          </a:xfrm>
          <a:prstGeom prst="roundRect">
            <a:avLst>
              <a:gd name="adj" fmla="val 16667"/>
            </a:avLst>
          </a:prstGeom>
          <a:solidFill>
            <a:schemeClr val="lt1">
              <a:alpha val="20000"/>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1"/>
          <p:cNvSpPr txBox="1">
            <a:spLocks noGrp="1"/>
          </p:cNvSpPr>
          <p:nvPr>
            <p:ph type="body" idx="1"/>
          </p:nvPr>
        </p:nvSpPr>
        <p:spPr>
          <a:xfrm>
            <a:off x="5874026" y="1534682"/>
            <a:ext cx="5281500" cy="479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CA">
                <a:latin typeface="Garamond"/>
                <a:ea typeface="Garamond"/>
                <a:cs typeface="Garamond"/>
                <a:sym typeface="Garamond"/>
              </a:rPr>
              <a:t> </a:t>
            </a:r>
            <a:endParaRPr/>
          </a:p>
          <a:p>
            <a:pPr marL="228600" lvl="0" indent="-50800" algn="l" rtl="0">
              <a:lnSpc>
                <a:spcPct val="90000"/>
              </a:lnSpc>
              <a:spcBef>
                <a:spcPts val="1000"/>
              </a:spcBef>
              <a:spcAft>
                <a:spcPts val="0"/>
              </a:spcAft>
              <a:buClr>
                <a:schemeClr val="lt1"/>
              </a:buClr>
              <a:buSzPts val="2800"/>
              <a:buNone/>
            </a:pPr>
            <a:endParaRPr>
              <a:latin typeface="Garamond"/>
              <a:ea typeface="Garamond"/>
              <a:cs typeface="Garamond"/>
              <a:sym typeface="Garamond"/>
            </a:endParaRPr>
          </a:p>
        </p:txBody>
      </p:sp>
      <p:sp>
        <p:nvSpPr>
          <p:cNvPr id="159" name="Google Shape;159;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
        <p:nvSpPr>
          <p:cNvPr id="160" name="Google Shape;160;p11"/>
          <p:cNvSpPr txBox="1"/>
          <p:nvPr/>
        </p:nvSpPr>
        <p:spPr>
          <a:xfrm>
            <a:off x="7904180" y="1251181"/>
            <a:ext cx="3855568" cy="4995000"/>
          </a:xfrm>
          <a:prstGeom prst="rect">
            <a:avLst/>
          </a:prstGeom>
          <a:noFill/>
          <a:ln>
            <a:noFill/>
          </a:ln>
        </p:spPr>
        <p:txBody>
          <a:bodyPr spcFirstLastPara="1" wrap="square" lIns="91425" tIns="45700" rIns="91425" bIns="45700" anchor="t" anchorCtr="0">
            <a:normAutofit fontScale="92500"/>
          </a:bodyPr>
          <a:lstStyle/>
          <a:p>
            <a:pPr marL="457200" marR="0" lvl="0" indent="0" algn="l" rtl="0">
              <a:lnSpc>
                <a:spcPct val="90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FFFFFF"/>
              </a:buClr>
              <a:buSzPct val="108107"/>
              <a:buFont typeface="Arial"/>
              <a:buNone/>
            </a:pPr>
            <a:endParaRPr sz="2000" b="0" i="0" u="none" strike="noStrike" cap="none">
              <a:solidFill>
                <a:srgbClr val="000000"/>
              </a:solidFill>
              <a:latin typeface="Garamond"/>
              <a:ea typeface="Garamond"/>
              <a:cs typeface="Garamond"/>
              <a:sym typeface="Garamond"/>
            </a:endParaRPr>
          </a:p>
          <a:p>
            <a:pPr marL="228600" marR="0" lvl="0" indent="-76200" algn="l" rtl="0">
              <a:lnSpc>
                <a:spcPct val="90000"/>
              </a:lnSpc>
              <a:spcBef>
                <a:spcPts val="1000"/>
              </a:spcBef>
              <a:spcAft>
                <a:spcPts val="0"/>
              </a:spcAft>
              <a:buClr>
                <a:srgbClr val="FFFFFF"/>
              </a:buClr>
              <a:buSzPct val="108108"/>
              <a:buFont typeface="Arial"/>
              <a:buNone/>
            </a:pPr>
            <a:endParaRPr sz="2400" b="0" i="0" u="none" strike="noStrike" cap="none">
              <a:solidFill>
                <a:srgbClr val="FFFFFF"/>
              </a:solidFill>
              <a:latin typeface="Garamond"/>
              <a:ea typeface="Garamond"/>
              <a:cs typeface="Garamond"/>
              <a:sym typeface="Garamond"/>
            </a:endParaRPr>
          </a:p>
          <a:p>
            <a:pPr marL="0" marR="0" lvl="0" indent="0" algn="l" rtl="0">
              <a:lnSpc>
                <a:spcPct val="90000"/>
              </a:lnSpc>
              <a:spcBef>
                <a:spcPts val="1000"/>
              </a:spcBef>
              <a:spcAft>
                <a:spcPts val="0"/>
              </a:spcAft>
              <a:buClr>
                <a:srgbClr val="FFFFFF"/>
              </a:buClr>
              <a:buSzPts val="2400"/>
              <a:buFont typeface="Arial"/>
              <a:buNone/>
            </a:pPr>
            <a:r>
              <a:rPr lang="en-CA" sz="20000" b="0" i="0" u="none" strike="noStrike" cap="none">
                <a:solidFill>
                  <a:srgbClr val="FFFFFF"/>
                </a:solidFill>
                <a:latin typeface="Garamond"/>
                <a:ea typeface="Garamond"/>
                <a:cs typeface="Garamond"/>
                <a:sym typeface="Garamond"/>
              </a:rPr>
              <a:t>{  }</a:t>
            </a:r>
            <a:endParaRPr sz="20000" b="0" i="0" u="none" strike="noStrike" cap="none">
              <a:solidFill>
                <a:srgbClr val="000000"/>
              </a:solidFill>
              <a:latin typeface="Arial"/>
              <a:ea typeface="Arial"/>
              <a:cs typeface="Arial"/>
              <a:sym typeface="Arial"/>
            </a:endParaRPr>
          </a:p>
        </p:txBody>
      </p:sp>
      <p:sp>
        <p:nvSpPr>
          <p:cNvPr id="167" name="Google Shape;167;p11"/>
          <p:cNvSpPr txBox="1"/>
          <p:nvPr/>
        </p:nvSpPr>
        <p:spPr>
          <a:xfrm>
            <a:off x="1648870" y="4947909"/>
            <a:ext cx="291634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Choose which of these to present to the user, when to present them, in what order….</a:t>
            </a:r>
            <a:endParaRPr sz="1400" b="0" i="0" u="none" strike="noStrike" cap="none">
              <a:solidFill>
                <a:srgbClr val="000000"/>
              </a:solidFill>
              <a:latin typeface="Arial"/>
              <a:ea typeface="Arial"/>
              <a:cs typeface="Arial"/>
              <a:sym typeface="Arial"/>
            </a:endParaRPr>
          </a:p>
        </p:txBody>
      </p:sp>
      <p:sp>
        <p:nvSpPr>
          <p:cNvPr id="168" name="Google Shape;168;p11"/>
          <p:cNvSpPr/>
          <p:nvPr/>
        </p:nvSpPr>
        <p:spPr>
          <a:xfrm>
            <a:off x="5701902" y="3058604"/>
            <a:ext cx="2189319" cy="980045"/>
          </a:xfrm>
          <a:prstGeom prst="rightArrow">
            <a:avLst>
              <a:gd name="adj1" fmla="val 50000"/>
              <a:gd name="adj2" fmla="val 50000"/>
            </a:avLst>
          </a:prstGeom>
          <a:solidFill>
            <a:srgbClr val="F2F2F2">
              <a:alpha val="20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9" name="Google Shape;169;p11"/>
          <p:cNvSpPr txBox="1"/>
          <p:nvPr/>
        </p:nvSpPr>
        <p:spPr>
          <a:xfrm>
            <a:off x="5598436" y="3348571"/>
            <a:ext cx="199385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To maximize</a:t>
            </a:r>
            <a:endParaRPr sz="1400" b="0" i="0" u="none" strike="noStrike" cap="none">
              <a:solidFill>
                <a:srgbClr val="000000"/>
              </a:solidFill>
              <a:latin typeface="Arial"/>
              <a:ea typeface="Arial"/>
              <a:cs typeface="Arial"/>
              <a:sym typeface="Arial"/>
            </a:endParaRPr>
          </a:p>
        </p:txBody>
      </p:sp>
      <p:sp>
        <p:nvSpPr>
          <p:cNvPr id="170" name="Google Shape;170;p11"/>
          <p:cNvSpPr txBox="1"/>
          <p:nvPr/>
        </p:nvSpPr>
        <p:spPr>
          <a:xfrm>
            <a:off x="8728162" y="2932824"/>
            <a:ext cx="19938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Clicks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Viewing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Engagement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Logins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a:solidFill>
                  <a:srgbClr val="FFFFFF"/>
                </a:solidFill>
              </a:rPr>
              <a:t>E</a:t>
            </a:r>
            <a:r>
              <a:rPr lang="en-CA" sz="2000" b="0" i="0" u="none" strike="noStrike" cap="none">
                <a:solidFill>
                  <a:srgbClr val="FFFFFF"/>
                </a:solidFill>
                <a:latin typeface="Arial"/>
                <a:ea typeface="Arial"/>
                <a:cs typeface="Arial"/>
                <a:sym typeface="Arial"/>
              </a:rPr>
              <a:t>tc.</a:t>
            </a:r>
            <a:endParaRPr sz="2000" b="0" i="0" u="none" strike="noStrike" cap="none">
              <a:solidFill>
                <a:srgbClr val="FFFFFF"/>
              </a:solidFill>
              <a:latin typeface="Arial"/>
              <a:ea typeface="Arial"/>
              <a:cs typeface="Arial"/>
              <a:sym typeface="Arial"/>
            </a:endParaRPr>
          </a:p>
        </p:txBody>
      </p:sp>
      <p:cxnSp>
        <p:nvCxnSpPr>
          <p:cNvPr id="171" name="Google Shape;171;p11"/>
          <p:cNvCxnSpPr/>
          <p:nvPr/>
        </p:nvCxnSpPr>
        <p:spPr>
          <a:xfrm>
            <a:off x="1551394" y="3784905"/>
            <a:ext cx="1498546" cy="986035"/>
          </a:xfrm>
          <a:prstGeom prst="straightConnector1">
            <a:avLst/>
          </a:prstGeom>
          <a:noFill/>
          <a:ln w="63500" cap="flat" cmpd="sng">
            <a:solidFill>
              <a:srgbClr val="FF0000"/>
            </a:solidFill>
            <a:prstDash val="solid"/>
            <a:round/>
            <a:headEnd type="none" w="sm" len="sm"/>
            <a:tailEnd type="none" w="sm" len="sm"/>
          </a:ln>
        </p:spPr>
      </p:cxnSp>
      <p:cxnSp>
        <p:nvCxnSpPr>
          <p:cNvPr id="172" name="Google Shape;172;p11"/>
          <p:cNvCxnSpPr/>
          <p:nvPr/>
        </p:nvCxnSpPr>
        <p:spPr>
          <a:xfrm>
            <a:off x="3302583" y="3792667"/>
            <a:ext cx="1498546" cy="986035"/>
          </a:xfrm>
          <a:prstGeom prst="straightConnector1">
            <a:avLst/>
          </a:prstGeom>
          <a:noFill/>
          <a:ln w="63500" cap="flat" cmpd="sng">
            <a:solidFill>
              <a:srgbClr val="FF0000"/>
            </a:solidFill>
            <a:prstDash val="solid"/>
            <a:round/>
            <a:headEnd type="none" w="sm" len="sm"/>
            <a:tailEnd type="none" w="sm" len="sm"/>
          </a:ln>
        </p:spPr>
      </p:cxnSp>
      <p:cxnSp>
        <p:nvCxnSpPr>
          <p:cNvPr id="173" name="Google Shape;173;p11"/>
          <p:cNvCxnSpPr/>
          <p:nvPr/>
        </p:nvCxnSpPr>
        <p:spPr>
          <a:xfrm rot="10800000" flipH="1">
            <a:off x="1443002" y="3842251"/>
            <a:ext cx="1503472" cy="861717"/>
          </a:xfrm>
          <a:prstGeom prst="straightConnector1">
            <a:avLst/>
          </a:prstGeom>
          <a:noFill/>
          <a:ln w="63500" cap="flat" cmpd="sng">
            <a:solidFill>
              <a:srgbClr val="FF0000"/>
            </a:solidFill>
            <a:prstDash val="solid"/>
            <a:round/>
            <a:headEnd type="none" w="sm" len="sm"/>
            <a:tailEnd type="none" w="sm" len="sm"/>
          </a:ln>
        </p:spPr>
      </p:cxnSp>
      <p:cxnSp>
        <p:nvCxnSpPr>
          <p:cNvPr id="174" name="Google Shape;174;p11"/>
          <p:cNvCxnSpPr/>
          <p:nvPr/>
        </p:nvCxnSpPr>
        <p:spPr>
          <a:xfrm rot="10800000" flipH="1">
            <a:off x="3361830" y="3862513"/>
            <a:ext cx="1335537" cy="821194"/>
          </a:xfrm>
          <a:prstGeom prst="straightConnector1">
            <a:avLst/>
          </a:prstGeom>
          <a:noFill/>
          <a:ln w="63500" cap="flat" cmpd="sng">
            <a:solidFill>
              <a:srgbClr val="FF0000"/>
            </a:solidFill>
            <a:prstDash val="solid"/>
            <a:round/>
            <a:headEnd type="none" w="sm" len="sm"/>
            <a:tailEnd type="none" w="sm" len="sm"/>
          </a:ln>
        </p:spPr>
      </p:cxnSp>
      <p:sp>
        <p:nvSpPr>
          <p:cNvPr id="175" name="Google Shape;175;p11"/>
          <p:cNvSpPr txBox="1"/>
          <p:nvPr/>
        </p:nvSpPr>
        <p:spPr>
          <a:xfrm>
            <a:off x="5375228" y="5183096"/>
            <a:ext cx="6627300" cy="43512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lt1"/>
              </a:buClr>
              <a:buSzPts val="2800"/>
              <a:buFont typeface="Arial"/>
              <a:buChar char="•"/>
            </a:pPr>
            <a:r>
              <a:rPr lang="en-CA" sz="2800" b="0" i="0" u="none" strike="noStrike" cap="none">
                <a:solidFill>
                  <a:schemeClr val="lt1"/>
                </a:solidFill>
                <a:latin typeface="Calibri"/>
                <a:ea typeface="Calibri"/>
                <a:cs typeface="Calibri"/>
                <a:sym typeface="Calibri"/>
              </a:rPr>
              <a:t>The problem of </a:t>
            </a:r>
            <a:r>
              <a:rPr lang="en-CA" sz="2800" b="1" i="0" u="none" strike="noStrike" cap="none">
                <a:solidFill>
                  <a:schemeClr val="lt1"/>
                </a:solidFill>
                <a:latin typeface="Calibri"/>
                <a:ea typeface="Calibri"/>
                <a:cs typeface="Calibri"/>
                <a:sym typeface="Calibri"/>
              </a:rPr>
              <a:t>content moderation: </a:t>
            </a:r>
            <a:br>
              <a:rPr lang="en-CA" sz="2800" b="1" i="0" u="none" strike="noStrike" cap="none">
                <a:solidFill>
                  <a:schemeClr val="lt1"/>
                </a:solidFill>
                <a:latin typeface="Calibri"/>
                <a:ea typeface="Calibri"/>
                <a:cs typeface="Calibri"/>
                <a:sym typeface="Calibri"/>
              </a:rPr>
            </a:br>
            <a:r>
              <a:rPr lang="en-CA" sz="2800" b="0" i="0" u="none" strike="noStrike" cap="none">
                <a:solidFill>
                  <a:schemeClr val="lt1"/>
                </a:solidFill>
                <a:latin typeface="Calibri"/>
                <a:ea typeface="Calibri"/>
                <a:cs typeface="Calibri"/>
                <a:sym typeface="Calibri"/>
              </a:rPr>
              <a:t>are there any posts that should not be presented under any circumstances? </a:t>
            </a:r>
            <a:endParaRPr sz="2800" b="0" i="0" u="none" strike="noStrike" cap="none">
              <a:solidFill>
                <a:schemeClr val="lt1"/>
              </a:solidFill>
              <a:latin typeface="Calibri"/>
              <a:ea typeface="Calibri"/>
              <a:cs typeface="Calibri"/>
              <a:sym typeface="Calibri"/>
            </a:endParaRPr>
          </a:p>
          <a:p>
            <a:pPr marL="457200" marR="0" lvl="0" indent="0" algn="l" rtl="0">
              <a:lnSpc>
                <a:spcPct val="90000"/>
              </a:lnSpc>
              <a:spcBef>
                <a:spcPts val="1000"/>
              </a:spcBef>
              <a:spcAft>
                <a:spcPts val="0"/>
              </a:spcAft>
              <a:buClr>
                <a:srgbClr val="000000"/>
              </a:buClr>
              <a:buSzPts val="2800"/>
              <a:buFont typeface="Arial"/>
              <a:buNone/>
            </a:pPr>
            <a:endParaRPr sz="2800" b="0" i="0" u="none" strike="noStrike" cap="none">
              <a:solidFill>
                <a:schemeClr val="lt1"/>
              </a:solidFill>
              <a:highlight>
                <a:srgbClr val="FFFF00"/>
              </a:highlight>
              <a:latin typeface="Calibri"/>
              <a:ea typeface="Calibri"/>
              <a:cs typeface="Calibri"/>
              <a:sym typeface="Calibri"/>
            </a:endParaRPr>
          </a:p>
          <a:p>
            <a:pPr marL="457200" marR="0" lvl="0" indent="-2286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176" name="Google Shape;176;p11"/>
          <p:cNvSpPr txBox="1">
            <a:spLocks noGrp="1"/>
          </p:cNvSpPr>
          <p:nvPr>
            <p:ph type="title"/>
          </p:nvPr>
        </p:nvSpPr>
        <p:spPr>
          <a:xfrm>
            <a:off x="2241428" y="20568"/>
            <a:ext cx="835501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a:t>Issue 1: Content Moderation</a:t>
            </a:r>
            <a:endParaRPr/>
          </a:p>
        </p:txBody>
      </p:sp>
      <p:pic>
        <p:nvPicPr>
          <p:cNvPr id="22" name="Picture 21" descr="A picture containing outdoor&#10;&#10;Description automatically generated">
            <a:extLst>
              <a:ext uri="{FF2B5EF4-FFF2-40B4-BE49-F238E27FC236}">
                <a16:creationId xmlns:a16="http://schemas.microsoft.com/office/drawing/2014/main" id="{064A4701-95F1-43BC-B990-309A0C414C2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0653" t="51637" r="22702" b="1"/>
          <a:stretch/>
        </p:blipFill>
        <p:spPr>
          <a:xfrm>
            <a:off x="1585403" y="1376176"/>
            <a:ext cx="1302009" cy="900052"/>
          </a:xfrm>
          <a:prstGeom prst="rect">
            <a:avLst/>
          </a:prstGeom>
        </p:spPr>
      </p:pic>
      <p:pic>
        <p:nvPicPr>
          <p:cNvPr id="23" name="Picture 22" descr="A person on a swing&#10;&#10;Description automatically generated with low confidence">
            <a:extLst>
              <a:ext uri="{FF2B5EF4-FFF2-40B4-BE49-F238E27FC236}">
                <a16:creationId xmlns:a16="http://schemas.microsoft.com/office/drawing/2014/main" id="{C681EBD5-7BC8-4C81-A6EA-2E94E5CC07A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67994" y="1376176"/>
            <a:ext cx="1322543" cy="881695"/>
          </a:xfrm>
          <a:prstGeom prst="rect">
            <a:avLst/>
          </a:prstGeom>
        </p:spPr>
      </p:pic>
      <p:pic>
        <p:nvPicPr>
          <p:cNvPr id="24" name="Picture 23" descr="A city with tall buildings&#10;&#10;Description automatically generated with medium confidence">
            <a:extLst>
              <a:ext uri="{FF2B5EF4-FFF2-40B4-BE49-F238E27FC236}">
                <a16:creationId xmlns:a16="http://schemas.microsoft.com/office/drawing/2014/main" id="{6770BF3E-5F25-4F50-B308-D913CBEAA7C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64926" y="2610950"/>
            <a:ext cx="1342962" cy="895308"/>
          </a:xfrm>
          <a:prstGeom prst="rect">
            <a:avLst/>
          </a:prstGeom>
        </p:spPr>
      </p:pic>
      <p:pic>
        <p:nvPicPr>
          <p:cNvPr id="25" name="Picture 24" descr="A picture containing eyepatch&#10;&#10;Description automatically generated">
            <a:extLst>
              <a:ext uri="{FF2B5EF4-FFF2-40B4-BE49-F238E27FC236}">
                <a16:creationId xmlns:a16="http://schemas.microsoft.com/office/drawing/2014/main" id="{79765356-899E-4CC2-90CF-76EE2FFBCBC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64804" y="2622847"/>
            <a:ext cx="1377868" cy="9185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2" descr="A picture containing person&#10;&#10;Description automatically generated"/>
          <p:cNvPicPr preferRelativeResize="0"/>
          <p:nvPr/>
        </p:nvPicPr>
        <p:blipFill rotWithShape="1">
          <a:blip r:embed="rId3">
            <a:alphaModFix amt="30000"/>
          </a:blip>
          <a:srcRect l="16982" r="24978" b="-1"/>
          <a:stretch/>
        </p:blipFill>
        <p:spPr>
          <a:xfrm>
            <a:off x="6309339" y="-51819"/>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83" name="Google Shape;183;p22"/>
          <p:cNvSpPr txBox="1">
            <a:spLocks noGrp="1"/>
          </p:cNvSpPr>
          <p:nvPr>
            <p:ph type="title"/>
          </p:nvPr>
        </p:nvSpPr>
        <p:spPr>
          <a:xfrm>
            <a:off x="3501984" y="438876"/>
            <a:ext cx="4865914" cy="825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chemeClr val="dk1"/>
                </a:solidFill>
              </a:rPr>
              <a:t>Discussion Question</a:t>
            </a:r>
            <a:endParaRPr sz="4800" dirty="0"/>
          </a:p>
        </p:txBody>
      </p:sp>
      <p:sp>
        <p:nvSpPr>
          <p:cNvPr id="184" name="Google Shape;184;p22"/>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dirty="0">
                <a:latin typeface="Garamond"/>
                <a:ea typeface="Garamond"/>
                <a:cs typeface="Garamond"/>
                <a:sym typeface="Garamond"/>
              </a:rPr>
              <a:t> </a:t>
            </a:r>
            <a:endParaRPr dirty="0"/>
          </a:p>
          <a:p>
            <a:pPr marL="228600" lvl="0" indent="-101600" algn="l" rtl="0">
              <a:lnSpc>
                <a:spcPct val="90000"/>
              </a:lnSpc>
              <a:spcBef>
                <a:spcPts val="1000"/>
              </a:spcBef>
              <a:spcAft>
                <a:spcPts val="0"/>
              </a:spcAft>
              <a:buClr>
                <a:schemeClr val="lt1"/>
              </a:buClr>
              <a:buSzPts val="2000"/>
              <a:buNone/>
            </a:pPr>
            <a:endParaRPr sz="2000" dirty="0">
              <a:latin typeface="Garamond"/>
              <a:ea typeface="Garamond"/>
              <a:cs typeface="Garamond"/>
              <a:sym typeface="Garamond"/>
            </a:endParaRPr>
          </a:p>
        </p:txBody>
      </p:sp>
      <p:sp>
        <p:nvSpPr>
          <p:cNvPr id="185" name="Google Shape;18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sz="1200" b="0" i="0" u="none" strike="noStrike" cap="none">
                <a:solidFill>
                  <a:srgbClr val="FFFFFF"/>
                </a:solidFill>
                <a:latin typeface="Calibri"/>
                <a:ea typeface="Calibri"/>
                <a:cs typeface="Calibri"/>
                <a:sym typeface="Calibri"/>
              </a:rPr>
              <a:t>7</a:t>
            </a:fld>
            <a:endParaRPr sz="1200" b="0" i="0" u="none" strike="noStrike" cap="none">
              <a:solidFill>
                <a:srgbClr val="FFFFFF"/>
              </a:solidFill>
              <a:latin typeface="Calibri"/>
              <a:ea typeface="Calibri"/>
              <a:cs typeface="Calibri"/>
              <a:sym typeface="Calibri"/>
            </a:endParaRPr>
          </a:p>
        </p:txBody>
      </p:sp>
      <p:sp>
        <p:nvSpPr>
          <p:cNvPr id="187" name="Google Shape;187;p22"/>
          <p:cNvSpPr txBox="1"/>
          <p:nvPr/>
        </p:nvSpPr>
        <p:spPr>
          <a:xfrm>
            <a:off x="2836583" y="4865135"/>
            <a:ext cx="6093900" cy="1354176"/>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2400" b="0" i="0" u="none" strike="noStrike" cap="none" dirty="0">
                <a:solidFill>
                  <a:srgbClr val="000000"/>
                </a:solidFill>
                <a:latin typeface="Calibri"/>
                <a:ea typeface="Calibri"/>
                <a:cs typeface="Calibri"/>
                <a:sym typeface="Calibri"/>
              </a:rPr>
              <a:t>Which of these posts, if any, should be prohibited on a social media platform?</a:t>
            </a: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r>
              <a:rPr lang="en-CA" sz="2400" b="1" i="0" u="none" strike="noStrike" cap="none" dirty="0">
                <a:solidFill>
                  <a:srgbClr val="000000"/>
                </a:solidFill>
                <a:highlight>
                  <a:srgbClr val="FFFF00"/>
                </a:highlight>
                <a:latin typeface="Calibri"/>
                <a:ea typeface="Calibri"/>
                <a:cs typeface="Calibri"/>
                <a:sym typeface="Calibri"/>
              </a:rPr>
              <a:t>Insert </a:t>
            </a:r>
            <a:r>
              <a:rPr lang="en-CA" sz="2400" b="1" dirty="0">
                <a:highlight>
                  <a:srgbClr val="FFFF00"/>
                </a:highlight>
                <a:latin typeface="Calibri"/>
                <a:ea typeface="Calibri"/>
                <a:cs typeface="Calibri"/>
                <a:sym typeface="Calibri"/>
              </a:rPr>
              <a:t>link to </a:t>
            </a:r>
            <a:r>
              <a:rPr lang="en-CA" sz="2400" b="1" i="0" u="none" strike="noStrike" cap="none" dirty="0">
                <a:solidFill>
                  <a:srgbClr val="000000"/>
                </a:solidFill>
                <a:highlight>
                  <a:srgbClr val="FFFF00"/>
                </a:highlight>
                <a:latin typeface="Calibri"/>
                <a:ea typeface="Calibri"/>
                <a:cs typeface="Calibri"/>
                <a:sym typeface="Calibri"/>
              </a:rPr>
              <a:t>poll</a:t>
            </a:r>
            <a:endParaRPr sz="2400" b="0" i="0" u="none" strike="noStrike" cap="none" dirty="0">
              <a:solidFill>
                <a:srgbClr val="000000"/>
              </a:solidFill>
              <a:highlight>
                <a:srgbClr val="FFFF00"/>
              </a:highlight>
              <a:latin typeface="Calibri"/>
              <a:ea typeface="Calibri"/>
              <a:cs typeface="Calibri"/>
              <a:sym typeface="Calibri"/>
            </a:endParaRPr>
          </a:p>
        </p:txBody>
      </p:sp>
      <p:sp>
        <p:nvSpPr>
          <p:cNvPr id="191" name="Google Shape;191;p22"/>
          <p:cNvSpPr txBox="1"/>
          <p:nvPr/>
        </p:nvSpPr>
        <p:spPr>
          <a:xfrm>
            <a:off x="530878" y="3429350"/>
            <a:ext cx="3342900" cy="646500"/>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1800" b="0" i="0" u="none" strike="noStrike" cap="none">
                <a:solidFill>
                  <a:srgbClr val="000000"/>
                </a:solidFill>
                <a:latin typeface="Calibri"/>
                <a:ea typeface="Calibri"/>
                <a:cs typeface="Calibri"/>
                <a:sym typeface="Calibri"/>
              </a:rPr>
              <a:t>Instructions for building an untraceable assault rifle</a:t>
            </a:r>
            <a:endParaRPr sz="1800" b="0" i="0" u="none" strike="noStrike" cap="none">
              <a:solidFill>
                <a:srgbClr val="000000"/>
              </a:solidFill>
              <a:latin typeface="Calibri"/>
              <a:ea typeface="Calibri"/>
              <a:cs typeface="Calibri"/>
              <a:sym typeface="Calibri"/>
            </a:endParaRPr>
          </a:p>
        </p:txBody>
      </p:sp>
      <p:sp>
        <p:nvSpPr>
          <p:cNvPr id="192" name="Google Shape;192;p22"/>
          <p:cNvSpPr txBox="1"/>
          <p:nvPr/>
        </p:nvSpPr>
        <p:spPr>
          <a:xfrm>
            <a:off x="4115507" y="3467717"/>
            <a:ext cx="3342952" cy="723235"/>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1800" b="0" i="0" u="none" strike="noStrike" cap="none">
                <a:solidFill>
                  <a:srgbClr val="000000"/>
                </a:solidFill>
                <a:latin typeface="Calibri"/>
                <a:ea typeface="Calibri"/>
                <a:cs typeface="Calibri"/>
                <a:sym typeface="Calibri"/>
              </a:rPr>
              <a:t>False information claiming that COVID vaccines cause autism</a:t>
            </a:r>
            <a:endParaRPr sz="1800" b="0" i="0" u="none" strike="noStrike" cap="none">
              <a:solidFill>
                <a:srgbClr val="000000"/>
              </a:solidFill>
              <a:latin typeface="Calibri"/>
              <a:ea typeface="Calibri"/>
              <a:cs typeface="Calibri"/>
              <a:sym typeface="Calibri"/>
            </a:endParaRPr>
          </a:p>
        </p:txBody>
      </p:sp>
      <p:sp>
        <p:nvSpPr>
          <p:cNvPr id="193" name="Google Shape;193;p22"/>
          <p:cNvSpPr txBox="1"/>
          <p:nvPr/>
        </p:nvSpPr>
        <p:spPr>
          <a:xfrm>
            <a:off x="8010896" y="3506079"/>
            <a:ext cx="3342900" cy="646500"/>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1800" b="0" i="0" u="none" strike="noStrike" cap="none" dirty="0">
                <a:solidFill>
                  <a:srgbClr val="000000"/>
                </a:solidFill>
                <a:latin typeface="Calibri"/>
                <a:ea typeface="Calibri"/>
                <a:cs typeface="Calibri"/>
                <a:sym typeface="Calibri"/>
              </a:rPr>
              <a:t>A call to “take back” Parliament through force</a:t>
            </a:r>
            <a:endParaRPr sz="1800" b="0" i="0" u="none" strike="noStrike" cap="none" dirty="0">
              <a:solidFill>
                <a:srgbClr val="000000"/>
              </a:solidFill>
              <a:latin typeface="Calibri"/>
              <a:ea typeface="Calibri"/>
              <a:cs typeface="Calibri"/>
              <a:sym typeface="Calibri"/>
            </a:endParaRPr>
          </a:p>
        </p:txBody>
      </p:sp>
      <p:pic>
        <p:nvPicPr>
          <p:cNvPr id="3" name="Picture 2" descr="A picture containing motorcycle, weapon, parked&#10;&#10;Description automatically generated">
            <a:extLst>
              <a:ext uri="{FF2B5EF4-FFF2-40B4-BE49-F238E27FC236}">
                <a16:creationId xmlns:a16="http://schemas.microsoft.com/office/drawing/2014/main" id="{08A97DE2-3712-407A-AC68-8F67A727E8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0345" y="1892517"/>
            <a:ext cx="2130293" cy="1420072"/>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2EC3A619-B59A-44A6-B9C5-A40F92BB8C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33646" y="1723884"/>
            <a:ext cx="2402591" cy="1715984"/>
          </a:xfrm>
          <a:prstGeom prst="rect">
            <a:avLst/>
          </a:prstGeom>
        </p:spPr>
      </p:pic>
      <p:pic>
        <p:nvPicPr>
          <p:cNvPr id="7" name="Picture 6" descr="A picture containing sky, outdoor, tree, building&#10;&#10;Description automatically generated">
            <a:extLst>
              <a:ext uri="{FF2B5EF4-FFF2-40B4-BE49-F238E27FC236}">
                <a16:creationId xmlns:a16="http://schemas.microsoft.com/office/drawing/2014/main" id="{42C51D8D-9C44-4404-A681-6454C9879DB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52" t="34023" b="15498"/>
          <a:stretch/>
        </p:blipFill>
        <p:spPr>
          <a:xfrm>
            <a:off x="8470528" y="1803898"/>
            <a:ext cx="2467304" cy="16974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4" descr="A picture containing person&#10;&#10;Description automatically generated"/>
          <p:cNvPicPr preferRelativeResize="0"/>
          <p:nvPr/>
        </p:nvPicPr>
        <p:blipFill rotWithShape="1">
          <a:blip r:embed="rId3">
            <a:alphaModFix amt="30000"/>
          </a:blip>
          <a:srcRect l="16982" r="24978" b="-1"/>
          <a:stretch/>
        </p:blipFill>
        <p:spPr>
          <a:xfrm>
            <a:off x="6309339" y="-51819"/>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200" name="Google Shape;200;p24"/>
          <p:cNvSpPr txBox="1">
            <a:spLocks noGrp="1"/>
          </p:cNvSpPr>
          <p:nvPr>
            <p:ph type="title"/>
          </p:nvPr>
        </p:nvSpPr>
        <p:spPr>
          <a:xfrm>
            <a:off x="3449662" y="402741"/>
            <a:ext cx="486600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chemeClr val="dk1"/>
                </a:solidFill>
              </a:rPr>
              <a:t>Discussion Question</a:t>
            </a:r>
            <a:endParaRPr sz="4800" dirty="0"/>
          </a:p>
        </p:txBody>
      </p:sp>
      <p:sp>
        <p:nvSpPr>
          <p:cNvPr id="201" name="Google Shape;201;p24"/>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CA" sz="2000">
                <a:latin typeface="Garamond"/>
                <a:ea typeface="Garamond"/>
                <a:cs typeface="Garamond"/>
                <a:sym typeface="Garamond"/>
              </a:rPr>
              <a:t> </a:t>
            </a:r>
            <a:endParaRPr/>
          </a:p>
          <a:p>
            <a:pPr marL="228600" lvl="0" indent="-101600" algn="l" rtl="0">
              <a:lnSpc>
                <a:spcPct val="90000"/>
              </a:lnSpc>
              <a:spcBef>
                <a:spcPts val="1000"/>
              </a:spcBef>
              <a:spcAft>
                <a:spcPts val="0"/>
              </a:spcAft>
              <a:buClr>
                <a:schemeClr val="lt1"/>
              </a:buClr>
              <a:buSzPts val="2000"/>
              <a:buNone/>
            </a:pPr>
            <a:endParaRPr sz="2000">
              <a:latin typeface="Garamond"/>
              <a:ea typeface="Garamond"/>
              <a:cs typeface="Garamond"/>
              <a:sym typeface="Garamond"/>
            </a:endParaRPr>
          </a:p>
        </p:txBody>
      </p:sp>
      <p:sp>
        <p:nvSpPr>
          <p:cNvPr id="202" name="Google Shape;20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CA" sz="1200" b="0" i="0" u="none" strike="noStrike" cap="none">
                <a:solidFill>
                  <a:srgbClr val="FFFFFF"/>
                </a:solidFill>
                <a:latin typeface="Calibri"/>
                <a:ea typeface="Calibri"/>
                <a:cs typeface="Calibri"/>
                <a:sym typeface="Calibri"/>
              </a:rPr>
              <a:t>8</a:t>
            </a:fld>
            <a:endParaRPr sz="1200" b="0" i="0" u="none" strike="noStrike" cap="none">
              <a:solidFill>
                <a:srgbClr val="FFFFFF"/>
              </a:solidFill>
              <a:latin typeface="Calibri"/>
              <a:ea typeface="Calibri"/>
              <a:cs typeface="Calibri"/>
              <a:sym typeface="Calibri"/>
            </a:endParaRPr>
          </a:p>
        </p:txBody>
      </p:sp>
      <p:sp>
        <p:nvSpPr>
          <p:cNvPr id="203" name="Google Shape;203;p24"/>
          <p:cNvSpPr txBox="1"/>
          <p:nvPr/>
        </p:nvSpPr>
        <p:spPr>
          <a:xfrm>
            <a:off x="481294" y="1447507"/>
            <a:ext cx="6093900" cy="2909100"/>
          </a:xfrm>
          <a:prstGeom prst="rect">
            <a:avLst/>
          </a:prstGeom>
          <a:noFill/>
          <a:ln>
            <a:noFill/>
          </a:ln>
        </p:spPr>
        <p:txBody>
          <a:bodyPr spcFirstLastPara="1" wrap="square" lIns="91425" tIns="45700" rIns="91425" bIns="45700" anchor="t" anchorCtr="0">
            <a:spAutoFit/>
          </a:bodyPr>
          <a:lstStyle/>
          <a:p>
            <a:pPr marL="285750" marR="0" lvl="0" indent="-133350" algn="ctr" rtl="0">
              <a:lnSpc>
                <a:spcPct val="100000"/>
              </a:lnSpc>
              <a:spcBef>
                <a:spcPts val="600"/>
              </a:spcBef>
              <a:spcAft>
                <a:spcPts val="0"/>
              </a:spcAft>
              <a:buClr>
                <a:srgbClr val="000000"/>
              </a:buClr>
              <a:buSzPts val="2400"/>
              <a:buFont typeface="Arial"/>
              <a:buNone/>
            </a:pPr>
            <a:r>
              <a:rPr lang="en-CA" sz="2400" b="1" i="0" u="none" strike="noStrike" cap="none" dirty="0">
                <a:solidFill>
                  <a:srgbClr val="000000"/>
                </a:solidFill>
                <a:latin typeface="Calibri"/>
                <a:ea typeface="Calibri"/>
                <a:cs typeface="Calibri"/>
                <a:sym typeface="Calibri"/>
              </a:rPr>
              <a:t>In the chat (or raise your hand to speak):</a:t>
            </a:r>
            <a:r>
              <a:rPr lang="en-CA" sz="24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r>
              <a:rPr lang="en-CA" sz="2400" b="0" i="0" u="none" strike="noStrike" cap="none" dirty="0">
                <a:solidFill>
                  <a:srgbClr val="000000"/>
                </a:solidFill>
                <a:latin typeface="Calibri"/>
                <a:ea typeface="Calibri"/>
                <a:cs typeface="Calibri"/>
                <a:sym typeface="Calibri"/>
              </a:rPr>
              <a:t>What </a:t>
            </a:r>
            <a:r>
              <a:rPr lang="en-CA" sz="2400" b="1" i="0" u="none" strike="noStrike" cap="none" dirty="0">
                <a:solidFill>
                  <a:srgbClr val="000000"/>
                </a:solidFill>
                <a:latin typeface="Calibri"/>
                <a:ea typeface="Calibri"/>
                <a:cs typeface="Calibri"/>
                <a:sym typeface="Calibri"/>
              </a:rPr>
              <a:t>principle </a:t>
            </a:r>
            <a:r>
              <a:rPr lang="en-CA" sz="2400" b="0" i="0" u="none" strike="noStrike" cap="none" dirty="0">
                <a:solidFill>
                  <a:srgbClr val="000000"/>
                </a:solidFill>
                <a:latin typeface="Calibri"/>
                <a:ea typeface="Calibri"/>
                <a:cs typeface="Calibri"/>
                <a:sym typeface="Calibri"/>
              </a:rPr>
              <a:t>(if any) guided your judgments about which content to prohibit?</a:t>
            </a: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285750" marR="0" lvl="0" indent="-133350" algn="ctr" rtl="0">
              <a:lnSpc>
                <a:spcPct val="100000"/>
              </a:lnSpc>
              <a:spcBef>
                <a:spcPts val="60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a:p>
            <a:pPr marL="285750" marR="0" lvl="0" indent="-133350" algn="ctr" rtl="0">
              <a:lnSpc>
                <a:spcPct val="100000"/>
              </a:lnSpc>
              <a:spcBef>
                <a:spcPts val="6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207"/>
        <p:cNvGrpSpPr/>
        <p:nvPr/>
      </p:nvGrpSpPr>
      <p:grpSpPr>
        <a:xfrm>
          <a:off x="0" y="0"/>
          <a:ext cx="0" cy="0"/>
          <a:chOff x="0" y="0"/>
          <a:chExt cx="0" cy="0"/>
        </a:xfrm>
      </p:grpSpPr>
      <p:sp>
        <p:nvSpPr>
          <p:cNvPr id="208" name="Google Shape;208;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209" name="Google Shape;209;p23"/>
          <p:cNvSpPr txBox="1">
            <a:spLocks noGrp="1"/>
          </p:cNvSpPr>
          <p:nvPr>
            <p:ph type="title"/>
          </p:nvPr>
        </p:nvSpPr>
        <p:spPr>
          <a:xfrm>
            <a:off x="838200" y="169676"/>
            <a:ext cx="10693998"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Garamond"/>
              <a:buNone/>
            </a:pPr>
            <a:r>
              <a:rPr lang="en-CA" dirty="0"/>
              <a:t>Issue 1: Content Moderation</a:t>
            </a:r>
            <a:endParaRPr dirty="0"/>
          </a:p>
        </p:txBody>
      </p:sp>
      <p:sp>
        <p:nvSpPr>
          <p:cNvPr id="210" name="Google Shape;210;p23"/>
          <p:cNvSpPr txBox="1">
            <a:spLocks noGrp="1"/>
          </p:cNvSpPr>
          <p:nvPr>
            <p:ph type="body" idx="1"/>
          </p:nvPr>
        </p:nvSpPr>
        <p:spPr>
          <a:xfrm>
            <a:off x="6096000" y="1495375"/>
            <a:ext cx="5436300" cy="4707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129032"/>
              <a:buNone/>
            </a:pPr>
            <a:r>
              <a:rPr lang="en-CA" b="1"/>
              <a:t>Mill’s Harm Principle</a:t>
            </a:r>
            <a:endParaRPr b="1"/>
          </a:p>
          <a:p>
            <a:pPr marL="0" lvl="0" indent="0" algn="l" rtl="0">
              <a:lnSpc>
                <a:spcPct val="90000"/>
              </a:lnSpc>
              <a:spcBef>
                <a:spcPts val="1000"/>
              </a:spcBef>
              <a:spcAft>
                <a:spcPts val="0"/>
              </a:spcAft>
              <a:buSzPct val="129032"/>
              <a:buNone/>
            </a:pPr>
            <a:endParaRPr/>
          </a:p>
          <a:p>
            <a:pPr marL="0" lvl="0" indent="0" algn="l" rtl="0">
              <a:lnSpc>
                <a:spcPct val="90000"/>
              </a:lnSpc>
              <a:spcBef>
                <a:spcPts val="1000"/>
              </a:spcBef>
              <a:spcAft>
                <a:spcPts val="0"/>
              </a:spcAft>
              <a:buSzPct val="129032"/>
              <a:buNone/>
            </a:pPr>
            <a:r>
              <a:rPr lang="en-CA"/>
              <a:t>“The object of this Essay is to assert one very simple principle, as entitled to govern absolutely the dealings of society with the individual in the way of compulsion and control, whether the means used be physical force in the form of legal penalties, </a:t>
            </a:r>
            <a:r>
              <a:rPr lang="en-CA">
                <a:highlight>
                  <a:srgbClr val="808080"/>
                </a:highlight>
              </a:rPr>
              <a:t>or the moral coercion of public opinion.</a:t>
            </a:r>
            <a:r>
              <a:rPr lang="en-CA"/>
              <a:t> That principle is, that the sole end for which mankind are warranted, individually or collectively, in interfering with the liberty of action of any of their number, is self-protection. That the only purpose for which power can be rightfully exercised over any member of a civilised community, against his will, </a:t>
            </a:r>
            <a:r>
              <a:rPr lang="en-CA">
                <a:solidFill>
                  <a:schemeClr val="lt1"/>
                </a:solidFill>
                <a:highlight>
                  <a:srgbClr val="808080"/>
                </a:highlight>
              </a:rPr>
              <a:t>is to prevent harm to others</a:t>
            </a:r>
            <a:r>
              <a:rPr lang="en-CA"/>
              <a:t>.” (Mill, </a:t>
            </a:r>
            <a:r>
              <a:rPr lang="en-CA" i="1"/>
              <a:t>On Liberty</a:t>
            </a:r>
            <a:r>
              <a:rPr lang="en-CA"/>
              <a:t>)</a:t>
            </a:r>
            <a:endParaRPr/>
          </a:p>
          <a:p>
            <a:pPr marL="457200" lvl="0" indent="-228600" algn="l" rtl="0">
              <a:lnSpc>
                <a:spcPct val="90000"/>
              </a:lnSpc>
              <a:spcBef>
                <a:spcPts val="1000"/>
              </a:spcBef>
              <a:spcAft>
                <a:spcPts val="0"/>
              </a:spcAft>
              <a:buClr>
                <a:schemeClr val="lt1"/>
              </a:buClr>
              <a:buSzPct val="142857"/>
              <a:buNone/>
            </a:pPr>
            <a:endParaRPr/>
          </a:p>
          <a:p>
            <a:pPr marL="457200" lvl="0" indent="-228600" algn="l" rtl="0">
              <a:lnSpc>
                <a:spcPct val="90000"/>
              </a:lnSpc>
              <a:spcBef>
                <a:spcPts val="1000"/>
              </a:spcBef>
              <a:spcAft>
                <a:spcPts val="0"/>
              </a:spcAft>
              <a:buClr>
                <a:schemeClr val="lt1"/>
              </a:buClr>
              <a:buSzPct val="142857"/>
              <a:buNone/>
            </a:pPr>
            <a:endParaRPr/>
          </a:p>
        </p:txBody>
      </p:sp>
      <p:pic>
        <p:nvPicPr>
          <p:cNvPr id="211" name="Google Shape;211;p23"/>
          <p:cNvPicPr preferRelativeResize="0"/>
          <p:nvPr/>
        </p:nvPicPr>
        <p:blipFill rotWithShape="1">
          <a:blip r:embed="rId3">
            <a:alphaModFix/>
          </a:blip>
          <a:srcRect/>
          <a:stretch/>
        </p:blipFill>
        <p:spPr>
          <a:xfrm>
            <a:off x="1547763" y="1495376"/>
            <a:ext cx="3705325" cy="4654551"/>
          </a:xfrm>
          <a:prstGeom prst="rect">
            <a:avLst/>
          </a:prstGeom>
          <a:noFill/>
          <a:ln>
            <a:noFill/>
          </a:ln>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3800</Words>
  <Application>Microsoft Office PowerPoint</Application>
  <PresentationFormat>Widescreen</PresentationFormat>
  <Paragraphs>437</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-apple-system</vt:lpstr>
      <vt:lpstr>Calibri</vt:lpstr>
      <vt:lpstr>Arial</vt:lpstr>
      <vt:lpstr>Garamond</vt:lpstr>
      <vt:lpstr>2_Office Theme</vt:lpstr>
      <vt:lpstr>1_Office Theme</vt:lpstr>
      <vt:lpstr>   Embedded Ethics Module Recommender System Objectives   </vt:lpstr>
      <vt:lpstr>The Facebook Papers</vt:lpstr>
      <vt:lpstr>The Ethics of Recommender Systems</vt:lpstr>
      <vt:lpstr>Issue 1: Content Moderation</vt:lpstr>
      <vt:lpstr>Issue 1: Content Moderation</vt:lpstr>
      <vt:lpstr>Issue 1: Content Moderation</vt:lpstr>
      <vt:lpstr>Discussion Question</vt:lpstr>
      <vt:lpstr>Discussion Question</vt:lpstr>
      <vt:lpstr>Issue 1: Content Moderation</vt:lpstr>
      <vt:lpstr>Issue 1: Content Moderation</vt:lpstr>
      <vt:lpstr>Issue 1: Content Moderation</vt:lpstr>
      <vt:lpstr>Discussion Question</vt:lpstr>
      <vt:lpstr>Discussion Question</vt:lpstr>
      <vt:lpstr>Issue 2: The Feed</vt:lpstr>
      <vt:lpstr>PowerPoint Presentation</vt:lpstr>
      <vt:lpstr>Issue 2: The Feed</vt:lpstr>
      <vt:lpstr>Issue 2: The Feed</vt:lpstr>
      <vt:lpstr>Group Exercise</vt:lpstr>
      <vt:lpstr>Group Exercise</vt:lpstr>
      <vt:lpstr>The Ethics of Recommender Systems</vt:lpstr>
      <vt:lpstr>Issue 2: The Feed</vt:lpstr>
      <vt:lpstr>Example 1: Conditioning</vt:lpstr>
      <vt:lpstr>Example 2: The Guilt Trip</vt:lpstr>
      <vt:lpstr>Example 3: Gaslighting</vt:lpstr>
      <vt:lpstr>Defining Manipulation</vt:lpstr>
      <vt:lpstr>Defining Manipulation</vt:lpstr>
      <vt:lpstr>Defining Manipulation</vt:lpstr>
      <vt:lpstr>Defining Manipulation</vt:lpstr>
      <vt:lpstr>The Morality of Influencing Others</vt:lpstr>
      <vt:lpstr>Back to the Second Issue</vt:lpstr>
      <vt:lpstr>PowerPoint Presentation</vt:lpstr>
      <vt:lpstr>Improving Recommender Systems?</vt:lpstr>
      <vt:lpstr>Improving Recommender Systems?</vt:lpstr>
      <vt:lpstr>Discussion Question</vt:lpstr>
      <vt:lpstr>Improving Recommender Systems?</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CSC311  Embedded Ethics Module   Fall 2021</dc:title>
  <dc:creator>Steven Coyne</dc:creator>
  <cp:lastModifiedBy>Steve Work</cp:lastModifiedBy>
  <cp:revision>5</cp:revision>
  <dcterms:created xsi:type="dcterms:W3CDTF">2018-09-05T21:41:19Z</dcterms:created>
  <dcterms:modified xsi:type="dcterms:W3CDTF">2022-04-15T15:20:23Z</dcterms:modified>
</cp:coreProperties>
</file>